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6"/>
  </p:notesMasterIdLst>
  <p:handoutMasterIdLst>
    <p:handoutMasterId r:id="rId97"/>
  </p:handoutMasterIdLst>
  <p:sldIdLst>
    <p:sldId id="256" r:id="rId2"/>
    <p:sldId id="257" r:id="rId3"/>
    <p:sldId id="258" r:id="rId4"/>
    <p:sldId id="261" r:id="rId5"/>
    <p:sldId id="262" r:id="rId6"/>
    <p:sldId id="264" r:id="rId7"/>
    <p:sldId id="263" r:id="rId8"/>
    <p:sldId id="259" r:id="rId9"/>
    <p:sldId id="265" r:id="rId10"/>
    <p:sldId id="260" r:id="rId11"/>
    <p:sldId id="266" r:id="rId12"/>
    <p:sldId id="267" r:id="rId13"/>
    <p:sldId id="268" r:id="rId14"/>
    <p:sldId id="270" r:id="rId15"/>
    <p:sldId id="272" r:id="rId16"/>
    <p:sldId id="271" r:id="rId17"/>
    <p:sldId id="273" r:id="rId18"/>
    <p:sldId id="269" r:id="rId19"/>
    <p:sldId id="274" r:id="rId20"/>
    <p:sldId id="275" r:id="rId21"/>
    <p:sldId id="276" r:id="rId22"/>
    <p:sldId id="277" r:id="rId23"/>
    <p:sldId id="278" r:id="rId24"/>
    <p:sldId id="279" r:id="rId25"/>
    <p:sldId id="280" r:id="rId26"/>
    <p:sldId id="281" r:id="rId27"/>
    <p:sldId id="282" r:id="rId28"/>
    <p:sldId id="284" r:id="rId29"/>
    <p:sldId id="285" r:id="rId30"/>
    <p:sldId id="286" r:id="rId31"/>
    <p:sldId id="320" r:id="rId32"/>
    <p:sldId id="287" r:id="rId33"/>
    <p:sldId id="321" r:id="rId34"/>
    <p:sldId id="288" r:id="rId35"/>
    <p:sldId id="289" r:id="rId36"/>
    <p:sldId id="290" r:id="rId37"/>
    <p:sldId id="291" r:id="rId38"/>
    <p:sldId id="292" r:id="rId39"/>
    <p:sldId id="283" r:id="rId40"/>
    <p:sldId id="314" r:id="rId41"/>
    <p:sldId id="315" r:id="rId42"/>
    <p:sldId id="316" r:id="rId43"/>
    <p:sldId id="317" r:id="rId44"/>
    <p:sldId id="318" r:id="rId45"/>
    <p:sldId id="319" r:id="rId46"/>
    <p:sldId id="322" r:id="rId47"/>
    <p:sldId id="323" r:id="rId48"/>
    <p:sldId id="324" r:id="rId49"/>
    <p:sldId id="325" r:id="rId50"/>
    <p:sldId id="326" r:id="rId51"/>
    <p:sldId id="327" r:id="rId52"/>
    <p:sldId id="329" r:id="rId53"/>
    <p:sldId id="330" r:id="rId54"/>
    <p:sldId id="331" r:id="rId55"/>
    <p:sldId id="332" r:id="rId56"/>
    <p:sldId id="333" r:id="rId57"/>
    <p:sldId id="334" r:id="rId58"/>
    <p:sldId id="335" r:id="rId59"/>
    <p:sldId id="336" r:id="rId60"/>
    <p:sldId id="328" r:id="rId61"/>
    <p:sldId id="337" r:id="rId62"/>
    <p:sldId id="338" r:id="rId63"/>
    <p:sldId id="339" r:id="rId64"/>
    <p:sldId id="341" r:id="rId65"/>
    <p:sldId id="340" r:id="rId66"/>
    <p:sldId id="342" r:id="rId67"/>
    <p:sldId id="343" r:id="rId68"/>
    <p:sldId id="351" r:id="rId69"/>
    <p:sldId id="352" r:id="rId70"/>
    <p:sldId id="353" r:id="rId71"/>
    <p:sldId id="344" r:id="rId72"/>
    <p:sldId id="345" r:id="rId73"/>
    <p:sldId id="347" r:id="rId74"/>
    <p:sldId id="348" r:id="rId75"/>
    <p:sldId id="346" r:id="rId76"/>
    <p:sldId id="349" r:id="rId77"/>
    <p:sldId id="350" r:id="rId78"/>
    <p:sldId id="354" r:id="rId79"/>
    <p:sldId id="355" r:id="rId80"/>
    <p:sldId id="356" r:id="rId81"/>
    <p:sldId id="364" r:id="rId82"/>
    <p:sldId id="357" r:id="rId83"/>
    <p:sldId id="367" r:id="rId84"/>
    <p:sldId id="358" r:id="rId85"/>
    <p:sldId id="365" r:id="rId86"/>
    <p:sldId id="366" r:id="rId87"/>
    <p:sldId id="368" r:id="rId88"/>
    <p:sldId id="361" r:id="rId89"/>
    <p:sldId id="359" r:id="rId90"/>
    <p:sldId id="360" r:id="rId91"/>
    <p:sldId id="362" r:id="rId92"/>
    <p:sldId id="363" r:id="rId93"/>
    <p:sldId id="369" r:id="rId94"/>
    <p:sldId id="370" r:id="rId9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492F"/>
    <a:srgbClr val="203666"/>
    <a:srgbClr val="CC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5" autoAdjust="0"/>
    <p:restoredTop sz="94660"/>
  </p:normalViewPr>
  <p:slideViewPr>
    <p:cSldViewPr>
      <p:cViewPr varScale="1">
        <p:scale>
          <a:sx n="91" d="100"/>
          <a:sy n="91" d="100"/>
        </p:scale>
        <p:origin x="-1014"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5382"/>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475" cy="46498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9" y="1"/>
            <a:ext cx="3038475" cy="464980"/>
          </a:xfrm>
          <a:prstGeom prst="rect">
            <a:avLst/>
          </a:prstGeom>
        </p:spPr>
        <p:txBody>
          <a:bodyPr vert="horz" lIns="91440" tIns="45720" rIns="91440" bIns="45720" rtlCol="0"/>
          <a:lstStyle>
            <a:lvl1pPr algn="r">
              <a:defRPr sz="1200"/>
            </a:lvl1pPr>
          </a:lstStyle>
          <a:p>
            <a:fld id="{316ECCED-B621-451B-AB3E-5147B1EF2E3E}" type="datetimeFigureOut">
              <a:rPr lang="en-US" smtClean="0"/>
              <a:pPr/>
              <a:t>4/30/2012</a:t>
            </a:fld>
            <a:endParaRPr lang="en-US" dirty="0"/>
          </a:p>
        </p:txBody>
      </p:sp>
      <p:sp>
        <p:nvSpPr>
          <p:cNvPr id="4" name="Footer Placeholder 3"/>
          <p:cNvSpPr>
            <a:spLocks noGrp="1"/>
          </p:cNvSpPr>
          <p:nvPr>
            <p:ph type="ftr" sz="quarter" idx="2"/>
          </p:nvPr>
        </p:nvSpPr>
        <p:spPr>
          <a:xfrm>
            <a:off x="0" y="8829823"/>
            <a:ext cx="3038475" cy="46498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9" y="8829823"/>
            <a:ext cx="3038475" cy="464980"/>
          </a:xfrm>
          <a:prstGeom prst="rect">
            <a:avLst/>
          </a:prstGeom>
        </p:spPr>
        <p:txBody>
          <a:bodyPr vert="horz" lIns="91440" tIns="45720" rIns="91440" bIns="45720" rtlCol="0" anchor="b"/>
          <a:lstStyle>
            <a:lvl1pPr algn="r">
              <a:defRPr sz="1200"/>
            </a:lvl1pPr>
          </a:lstStyle>
          <a:p>
            <a:fld id="{5063528C-FC0A-4EAC-8733-18B616768768}" type="slidenum">
              <a:rPr lang="en-US" smtClean="0"/>
              <a:pPr/>
              <a:t>‹#›</a:t>
            </a:fld>
            <a:endParaRPr lang="en-US" dirty="0"/>
          </a:p>
        </p:txBody>
      </p:sp>
    </p:spTree>
    <p:extLst>
      <p:ext uri="{BB962C8B-B14F-4D97-AF65-F5344CB8AC3E}">
        <p14:creationId xmlns="" xmlns:p14="http://schemas.microsoft.com/office/powerpoint/2010/main" val="15512963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2830" tIns="46415" rIns="92830" bIns="46415" rtlCol="0"/>
          <a:lstStyle>
            <a:lvl1pPr algn="r">
              <a:defRPr sz="1200"/>
            </a:lvl1pPr>
          </a:lstStyle>
          <a:p>
            <a:fld id="{1575A8F6-D1AA-435F-8E57-8C88FB739027}" type="datetimeFigureOut">
              <a:rPr lang="en-US" smtClean="0"/>
              <a:pPr/>
              <a:t>4/30/2012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2830" tIns="46415" rIns="92830" bIns="4641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6"/>
            <a:ext cx="3037840" cy="464820"/>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6"/>
            <a:ext cx="3037840" cy="464820"/>
          </a:xfrm>
          <a:prstGeom prst="rect">
            <a:avLst/>
          </a:prstGeom>
        </p:spPr>
        <p:txBody>
          <a:bodyPr vert="horz" lIns="92830" tIns="46415" rIns="92830" bIns="46415" rtlCol="0" anchor="b"/>
          <a:lstStyle>
            <a:lvl1pPr algn="r">
              <a:defRPr sz="1200"/>
            </a:lvl1pPr>
          </a:lstStyle>
          <a:p>
            <a:fld id="{AC670B7D-CFFA-4F18-A67B-1F724DA42BEE}" type="slidenum">
              <a:rPr lang="en-US" smtClean="0"/>
              <a:pPr/>
              <a:t>‹#›</a:t>
            </a:fld>
            <a:endParaRPr lang="en-US" dirty="0"/>
          </a:p>
        </p:txBody>
      </p:sp>
    </p:spTree>
    <p:extLst>
      <p:ext uri="{BB962C8B-B14F-4D97-AF65-F5344CB8AC3E}">
        <p14:creationId xmlns="" xmlns:p14="http://schemas.microsoft.com/office/powerpoint/2010/main" val="3703195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71</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72</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78</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79</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80</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81</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82</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83</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84</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85</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86</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88</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89</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90</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91</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92</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93</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94</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670B7D-CFFA-4F18-A67B-1F724DA42BE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C899626F-12F4-4279-985D-4FC8EA98B881}"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C899626F-12F4-4279-985D-4FC8EA98B881}"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59A7C3F-2F03-4AF0-B7C0-FD7D4ACCD48D}" type="datetimeFigureOut">
              <a:rPr lang="en-US" smtClean="0"/>
              <a:pPr/>
              <a:t>4/30/2012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99626F-12F4-4279-985D-4FC8EA98B88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9000"/>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59A7C3F-2F03-4AF0-B7C0-FD7D4ACCD48D}" type="datetimeFigureOut">
              <a:rPr lang="en-US" smtClean="0"/>
              <a:pPr/>
              <a:t>4/30/2012</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C899626F-12F4-4279-985D-4FC8EA98B881}"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0.gif"/><Relationship Id="rId5" Type="http://schemas.openxmlformats.org/officeDocument/2006/relationships/image" Target="../media/image39.jpeg"/><Relationship Id="rId4" Type="http://schemas.openxmlformats.org/officeDocument/2006/relationships/hyperlink" Target="http://explorepahistory.com/media.php?videoId=1-6-4"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bradfordhouse.org/index_files/bradford-front-large.jpg" TargetMode="External"/><Relationship Id="rId7" Type="http://schemas.openxmlformats.org/officeDocument/2006/relationships/image" Target="../media/image60.jpe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www.hauntingamerica.com/wp-content/uploads/2011/05/myrtle_0.jpg" TargetMode="External"/><Relationship Id="rId5" Type="http://schemas.openxmlformats.org/officeDocument/2006/relationships/image" Target="../media/image59.jpeg"/><Relationship Id="rId4" Type="http://schemas.openxmlformats.org/officeDocument/2006/relationships/image" Target="../media/image5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www.google.com/imgres?q=erie+in+1812&amp;start=114&amp;hl=en&amp;biw=1440&amp;bih=719&amp;tbm=isch&amp;tbnid=HXE-OVos9gSOYM:&amp;imgrefurl=http://www.mrnussbaum.com/history/18122.htm&amp;docid=m-5zMKgY2f2YOM&amp;imgurl=http://www.mrnussbaum.com/history/images/1812b.jpg&amp;w=350&amp;h=251&amp;ei=NIB8T5ykCoLV0QHkuLj7Cw&amp;zoom=1&amp;iact=hc&amp;vpx=764&amp;vpy=105&amp;dur=7066&amp;hovh=190&amp;hovw=265&amp;tx=128&amp;ty=85&amp;sig=102214568708524202971&amp;page=6&amp;tbnh=160&amp;tbnw=214&amp;ndsp=24&amp;ved=1t:429,r:3,s:114,i:64"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5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hyperlink" Target="http://www.google.com/imgres?q=city+of+erie+in+1812&amp;hl=en&amp;biw=1440&amp;bih=719&amp;tbm=isch&amp;tbnid=u_JJWnFNZIfmYM:&amp;imgrefurl=http://minnesota.publicradio.org/display/web/2010/07/26/tall-ships-preview/&amp;docid=Qd7D1ciUV3Uc6M&amp;imgurl=http://images.publicradio.org/content/2010/07/26/20100726_tall_ship_33.jpg&amp;w=650&amp;h=438&amp;ei=HIJ8T6XuN-nb0QG0pdziCw&amp;zoom=1&amp;iact=hc&amp;vpx=945&amp;vpy=368&amp;dur=2387&amp;hovh=184&amp;hovw=274&amp;tx=111&amp;ty=109&amp;sig=102214568708524202971&amp;page=3&amp;tbnh=157&amp;tbnw=205&amp;start=43&amp;ndsp=24&amp;ved=1t:429,r:16,s:43,i:202"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6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6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75.gif"/><Relationship Id="rId4" Type="http://schemas.openxmlformats.org/officeDocument/2006/relationships/image" Target="../media/image74.jpeg"/></Relationships>
</file>

<file path=ppt/slides/_rels/slide6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6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65.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88.gif"/></Relationships>
</file>

<file path=ppt/slides/_rels/slide7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7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upload.wikimedia.org/wikipedia/commons/3/33/Freedman's_bureau.jpg" TargetMode="External"/><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7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8.xml.rels><?xml version="1.0" encoding="UTF-8" standalone="yes"?>
<Relationships xmlns="http://schemas.openxmlformats.org/package/2006/relationships"><Relationship Id="rId3" Type="http://schemas.openxmlformats.org/officeDocument/2006/relationships/hyperlink" Target="http://explorepahistory.com/story.php?storyId=1-9-6&amp;videoId=1-6-3"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104.gif"/><Relationship Id="rId5" Type="http://schemas.openxmlformats.org/officeDocument/2006/relationships/image" Target="../media/image103.jpeg"/><Relationship Id="rId4" Type="http://schemas.openxmlformats.org/officeDocument/2006/relationships/image" Target="../media/image102.jpeg"/></Relationships>
</file>

<file path=ppt/slides/_rels/slide8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8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hyperlink" Target="http://www.nps.gov/nr/twhp/wwwlps/lessons/44gettys/44images/44img1abh.jpg"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14.jpeg"/><Relationship Id="rId4" Type="http://schemas.openxmlformats.org/officeDocument/2006/relationships/image" Target="../media/image113.jpeg"/></Relationships>
</file>

<file path=ppt/slides/_rels/slide8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19.jpeg"/><Relationship Id="rId5" Type="http://schemas.openxmlformats.org/officeDocument/2006/relationships/image" Target="../media/image118.gif"/><Relationship Id="rId4" Type="http://schemas.openxmlformats.org/officeDocument/2006/relationships/image" Target="../media/image117.jpeg"/></Relationships>
</file>

<file path=ppt/slides/_rels/slide8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381000"/>
            <a:ext cx="8229600" cy="2819400"/>
          </a:xfrm>
        </p:spPr>
        <p:txBody>
          <a:bodyPr>
            <a:normAutofit/>
          </a:bodyPr>
          <a:lstStyle/>
          <a:p>
            <a:r>
              <a:rPr lang="en-US" dirty="0" smtClean="0">
                <a:solidFill>
                  <a:srgbClr val="C00000"/>
                </a:solidFill>
                <a:latin typeface="Biondi" pitchFamily="2" charset="0"/>
              </a:rPr>
              <a:t>Wars </a:t>
            </a:r>
            <a:br>
              <a:rPr lang="en-US" dirty="0" smtClean="0">
                <a:solidFill>
                  <a:srgbClr val="C00000"/>
                </a:solidFill>
                <a:latin typeface="Biondi" pitchFamily="2" charset="0"/>
              </a:rPr>
            </a:br>
            <a:r>
              <a:rPr lang="en-US" dirty="0" smtClean="0">
                <a:solidFill>
                  <a:srgbClr val="C00000"/>
                </a:solidFill>
                <a:latin typeface="Biondi" pitchFamily="2" charset="0"/>
              </a:rPr>
              <a:t>and </a:t>
            </a:r>
            <a:br>
              <a:rPr lang="en-US" dirty="0" smtClean="0">
                <a:solidFill>
                  <a:srgbClr val="C00000"/>
                </a:solidFill>
                <a:latin typeface="Biondi" pitchFamily="2" charset="0"/>
              </a:rPr>
            </a:br>
            <a:r>
              <a:rPr lang="en-US" dirty="0" smtClean="0">
                <a:solidFill>
                  <a:srgbClr val="C00000"/>
                </a:solidFill>
                <a:latin typeface="Biondi" pitchFamily="2" charset="0"/>
              </a:rPr>
              <a:t>Pennsylvania</a:t>
            </a:r>
            <a:endParaRPr lang="en-US" dirty="0">
              <a:solidFill>
                <a:srgbClr val="C00000"/>
              </a:solidFill>
              <a:latin typeface="Biondi" pitchFamily="2" charset="0"/>
            </a:endParaRPr>
          </a:p>
        </p:txBody>
      </p:sp>
      <p:sp>
        <p:nvSpPr>
          <p:cNvPr id="3" name="Subtitle 2"/>
          <p:cNvSpPr>
            <a:spLocks noGrp="1"/>
          </p:cNvSpPr>
          <p:nvPr>
            <p:ph type="subTitle" idx="1"/>
          </p:nvPr>
        </p:nvSpPr>
        <p:spPr>
          <a:xfrm>
            <a:off x="1371600" y="3331698"/>
            <a:ext cx="6400800" cy="2764302"/>
          </a:xfrm>
        </p:spPr>
        <p:txBody>
          <a:bodyPr>
            <a:normAutofit/>
          </a:bodyPr>
          <a:lstStyle/>
          <a:p>
            <a:r>
              <a:rPr lang="en-US" sz="2000" dirty="0" smtClean="0">
                <a:latin typeface="Batang" pitchFamily="18" charset="-127"/>
                <a:ea typeface="Batang" pitchFamily="18" charset="-127"/>
              </a:rPr>
              <a:t>French and Indian War</a:t>
            </a:r>
          </a:p>
          <a:p>
            <a:r>
              <a:rPr lang="en-US" sz="2000" dirty="0" smtClean="0">
                <a:latin typeface="Batang" pitchFamily="18" charset="-127"/>
                <a:ea typeface="Batang" pitchFamily="18" charset="-127"/>
              </a:rPr>
              <a:t>American Revolutionary War</a:t>
            </a:r>
          </a:p>
          <a:p>
            <a:r>
              <a:rPr lang="en-US" sz="2000" dirty="0" smtClean="0">
                <a:latin typeface="Batang" pitchFamily="18" charset="-127"/>
                <a:ea typeface="Batang" pitchFamily="18" charset="-127"/>
              </a:rPr>
              <a:t>Whiskey Rebellion</a:t>
            </a:r>
          </a:p>
          <a:p>
            <a:r>
              <a:rPr lang="en-US" sz="2000" dirty="0" smtClean="0">
                <a:latin typeface="Batang" pitchFamily="18" charset="-127"/>
                <a:ea typeface="Batang" pitchFamily="18" charset="-127"/>
              </a:rPr>
              <a:t>War of 1812</a:t>
            </a:r>
          </a:p>
          <a:p>
            <a:r>
              <a:rPr lang="en-US" sz="2000" dirty="0" smtClean="0">
                <a:latin typeface="Batang" pitchFamily="18" charset="-127"/>
                <a:ea typeface="Batang" pitchFamily="18" charset="-127"/>
              </a:rPr>
              <a:t>Civil War</a:t>
            </a:r>
            <a:endParaRPr lang="en-US" sz="2000" dirty="0">
              <a:latin typeface="Batang" pitchFamily="18" charset="-127"/>
              <a:ea typeface="Batang" pitchFamily="18"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457200" y="1295400"/>
            <a:ext cx="8229600" cy="4709160"/>
          </a:xfrm>
        </p:spPr>
        <p:txBody>
          <a:bodyPr/>
          <a:lstStyle/>
          <a:p>
            <a:r>
              <a:rPr lang="en-US" dirty="0" smtClean="0"/>
              <a:t>Territory Changed Hands </a:t>
            </a:r>
            <a:endParaRPr lang="en-US" dirty="0"/>
          </a:p>
        </p:txBody>
      </p:sp>
      <p:sp>
        <p:nvSpPr>
          <p:cNvPr id="4" name="Rectangle 3"/>
          <p:cNvSpPr/>
          <p:nvPr/>
        </p:nvSpPr>
        <p:spPr>
          <a:xfrm>
            <a:off x="228600" y="1828800"/>
            <a:ext cx="7315200" cy="4819781"/>
          </a:xfrm>
          <a:prstGeom prst="rect">
            <a:avLst/>
          </a:prstGeom>
        </p:spPr>
        <p:txBody>
          <a:bodyPr wrap="square">
            <a:spAutoFit/>
          </a:bodyPr>
          <a:lstStyle/>
          <a:p>
            <a:pPr marL="1133856" lvl="2" indent="-228600">
              <a:spcBef>
                <a:spcPct val="20000"/>
              </a:spcBef>
              <a:buClr>
                <a:prstClr val="white"/>
              </a:buClr>
              <a:buSzPct val="95000"/>
              <a:buFont typeface="Wingdings"/>
              <a:buChar char=""/>
            </a:pPr>
            <a:r>
              <a:rPr lang="en-US" sz="2400" b="1" dirty="0" smtClean="0">
                <a:solidFill>
                  <a:schemeClr val="accent4">
                    <a:lumMod val="75000"/>
                  </a:schemeClr>
                </a:solidFill>
              </a:rPr>
              <a:t>British – Gain control of Canada-Florida-Disputed lands west of the Mississippi </a:t>
            </a:r>
          </a:p>
          <a:p>
            <a:pPr marL="1133856" lvl="2" indent="-228600">
              <a:spcBef>
                <a:spcPct val="20000"/>
              </a:spcBef>
              <a:buClr>
                <a:prstClr val="white"/>
              </a:buClr>
              <a:buSzPct val="95000"/>
            </a:pPr>
            <a:endParaRPr lang="en-US" sz="2400" b="1" dirty="0" smtClean="0">
              <a:solidFill>
                <a:srgbClr val="00B0F0"/>
              </a:solidFill>
            </a:endParaRPr>
          </a:p>
          <a:p>
            <a:pPr marL="1133856" lvl="2" indent="-228600">
              <a:spcBef>
                <a:spcPct val="20000"/>
              </a:spcBef>
              <a:buClr>
                <a:prstClr val="white"/>
              </a:buClr>
              <a:buSzPct val="95000"/>
              <a:buFont typeface="Wingdings"/>
              <a:buChar char=""/>
            </a:pPr>
            <a:r>
              <a:rPr lang="en-US" sz="2400" b="1" dirty="0" smtClean="0">
                <a:solidFill>
                  <a:srgbClr val="C00000"/>
                </a:solidFill>
              </a:rPr>
              <a:t>French –  Lost all land in North America but got to keep some territories around the world. Since the Spanish sided with the French they lost Florida but got to keep lands west of the Mississippi. </a:t>
            </a:r>
          </a:p>
          <a:p>
            <a:pPr marL="1133856" lvl="2" indent="-228600">
              <a:spcBef>
                <a:spcPct val="20000"/>
              </a:spcBef>
              <a:buClr>
                <a:prstClr val="white"/>
              </a:buClr>
              <a:buSzPct val="95000"/>
              <a:buFont typeface="Wingdings"/>
              <a:buChar char=""/>
            </a:pPr>
            <a:endParaRPr lang="en-US" sz="2400" b="1" dirty="0" smtClean="0">
              <a:solidFill>
                <a:srgbClr val="FF0000"/>
              </a:solidFill>
            </a:endParaRPr>
          </a:p>
          <a:p>
            <a:pPr marL="1133856" lvl="2" indent="-228600">
              <a:spcBef>
                <a:spcPct val="20000"/>
              </a:spcBef>
              <a:buClr>
                <a:prstClr val="white"/>
              </a:buClr>
              <a:buSzPct val="95000"/>
              <a:buFont typeface="Wingdings"/>
              <a:buChar char=""/>
            </a:pPr>
            <a:r>
              <a:rPr lang="en-US" sz="2400" b="1" dirty="0" smtClean="0">
                <a:solidFill>
                  <a:srgbClr val="6B492F"/>
                </a:solidFill>
              </a:rPr>
              <a:t>Native Americans – Some lands are guaranteed to them through the Proclamation Line of 1763. </a:t>
            </a:r>
            <a:endParaRPr lang="en-US" sz="2200" dirty="0">
              <a:solidFill>
                <a:srgbClr val="6B492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228600" y="1600200"/>
            <a:ext cx="4191000" cy="4709160"/>
          </a:xfrm>
        </p:spPr>
        <p:txBody>
          <a:bodyPr>
            <a:normAutofit/>
          </a:bodyPr>
          <a:lstStyle/>
          <a:p>
            <a:r>
              <a:rPr lang="en-US" sz="2000" b="1" u="sng" dirty="0" smtClean="0"/>
              <a:t>Proclamation Line of 1763</a:t>
            </a:r>
          </a:p>
          <a:p>
            <a:pPr lvl="1"/>
            <a:r>
              <a:rPr lang="en-US" sz="2000" dirty="0" smtClean="0"/>
              <a:t>This line would keep the British settlers of the 13 Colonies from settling west of this line. </a:t>
            </a:r>
            <a:endParaRPr lang="en-US" sz="2000" dirty="0"/>
          </a:p>
          <a:p>
            <a:pPr lvl="1"/>
            <a:r>
              <a:rPr lang="en-US" sz="2000" dirty="0" smtClean="0"/>
              <a:t>The British did not want anyone to settle west of this line for a variety of reasons. </a:t>
            </a:r>
          </a:p>
          <a:p>
            <a:pPr lvl="1">
              <a:buNone/>
            </a:pPr>
            <a:r>
              <a:rPr lang="en-US" sz="2000" dirty="0" smtClean="0"/>
              <a:t>	1. Expansion would spread the British resources thin. </a:t>
            </a:r>
          </a:p>
          <a:p>
            <a:pPr lvl="1">
              <a:buNone/>
            </a:pPr>
            <a:r>
              <a:rPr lang="en-US" sz="2000" dirty="0" smtClean="0"/>
              <a:t>     2. The British did not want to continue fighting a costly war with  French settlers  or the Native Americans. </a:t>
            </a:r>
          </a:p>
        </p:txBody>
      </p:sp>
      <p:pic>
        <p:nvPicPr>
          <p:cNvPr id="2050" name="Picture 2" descr="http://georgiainfo.galileo.usg.edu/tdgh-oct/Proclamation%20Line%20of%201763.jpg"/>
          <p:cNvPicPr>
            <a:picLocks noChangeAspect="1" noChangeArrowheads="1"/>
          </p:cNvPicPr>
          <p:nvPr/>
        </p:nvPicPr>
        <p:blipFill>
          <a:blip r:embed="rId3" cstate="print"/>
          <a:srcRect l="38824" t="3089" r="3911" b="25942"/>
          <a:stretch>
            <a:fillRect/>
          </a:stretch>
        </p:blipFill>
        <p:spPr bwMode="auto">
          <a:xfrm>
            <a:off x="4572000" y="1162954"/>
            <a:ext cx="4343400" cy="548077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228600" y="1143000"/>
            <a:ext cx="8686800" cy="1905000"/>
          </a:xfrm>
        </p:spPr>
        <p:txBody>
          <a:bodyPr>
            <a:normAutofit lnSpcReduction="10000"/>
          </a:bodyPr>
          <a:lstStyle/>
          <a:p>
            <a:pPr lvl="0">
              <a:buClr>
                <a:prstClr val="white">
                  <a:shade val="95000"/>
                </a:prstClr>
              </a:buClr>
            </a:pPr>
            <a:r>
              <a:rPr lang="en-US" sz="2000" b="1" u="sng" dirty="0" smtClean="0">
                <a:solidFill>
                  <a:prstClr val="white"/>
                </a:solidFill>
              </a:rPr>
              <a:t>Proclamation Line of 1763</a:t>
            </a:r>
          </a:p>
          <a:p>
            <a:pPr lvl="1">
              <a:buClr>
                <a:prstClr val="white">
                  <a:shade val="95000"/>
                </a:prstClr>
              </a:buClr>
            </a:pPr>
            <a:r>
              <a:rPr lang="en-US" dirty="0" smtClean="0">
                <a:solidFill>
                  <a:prstClr val="white"/>
                </a:solidFill>
              </a:rPr>
              <a:t>Settlers who already lived west of this line or settlers that had fought in the this war did not feel that this was a fair or logical rule. Many of them did not follow it and the British could not enforce this law. </a:t>
            </a:r>
            <a:endParaRPr lang="en-US" dirty="0" smtClean="0"/>
          </a:p>
        </p:txBody>
      </p:sp>
      <p:pic>
        <p:nvPicPr>
          <p:cNvPr id="2050" name="Picture 2" descr="http://images.huffingtonpost.com/2010-04-01-Boone_Cumberland.jpg"/>
          <p:cNvPicPr>
            <a:picLocks noChangeAspect="1" noChangeArrowheads="1"/>
          </p:cNvPicPr>
          <p:nvPr/>
        </p:nvPicPr>
        <p:blipFill>
          <a:blip r:embed="rId3" cstate="print"/>
          <a:srcRect/>
          <a:stretch>
            <a:fillRect/>
          </a:stretch>
        </p:blipFill>
        <p:spPr bwMode="auto">
          <a:xfrm>
            <a:off x="2057400" y="2845574"/>
            <a:ext cx="5400675" cy="395660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0" y="1600200"/>
            <a:ext cx="4572000" cy="4953000"/>
          </a:xfrm>
        </p:spPr>
        <p:txBody>
          <a:bodyPr>
            <a:normAutofit/>
          </a:bodyPr>
          <a:lstStyle/>
          <a:p>
            <a:r>
              <a:rPr lang="en-US" b="1" u="sng" dirty="0" smtClean="0"/>
              <a:t>Pennsylvania’s Part in the War – </a:t>
            </a:r>
          </a:p>
          <a:p>
            <a:pPr lvl="1"/>
            <a:r>
              <a:rPr lang="en-US" dirty="0" smtClean="0"/>
              <a:t>First Battle – Great Meadow/Ft. Necessity</a:t>
            </a:r>
          </a:p>
          <a:p>
            <a:pPr lvl="1"/>
            <a:endParaRPr lang="en-US" dirty="0" smtClean="0"/>
          </a:p>
          <a:p>
            <a:pPr lvl="1"/>
            <a:r>
              <a:rPr lang="en-US" dirty="0" smtClean="0"/>
              <a:t>Fort Duquesne/Fort Pitt</a:t>
            </a:r>
          </a:p>
          <a:p>
            <a:pPr lvl="1"/>
            <a:endParaRPr lang="en-US" dirty="0" smtClean="0"/>
          </a:p>
          <a:p>
            <a:pPr lvl="1"/>
            <a:r>
              <a:rPr lang="en-US" dirty="0" smtClean="0"/>
              <a:t>Road Building </a:t>
            </a:r>
            <a:endParaRPr lang="en-US" dirty="0"/>
          </a:p>
        </p:txBody>
      </p:sp>
      <p:pic>
        <p:nvPicPr>
          <p:cNvPr id="39938" name="Picture 2" descr="http://t0.gstatic.com/images?q=tbn:ANd9GcR6PvCcCDZ9ES_o6zYE9QlYIl0mhzfU5lBZNLNbcREy0y9qdit4-3uPN-7eHA"/>
          <p:cNvPicPr>
            <a:picLocks noChangeAspect="1" noChangeArrowheads="1"/>
          </p:cNvPicPr>
          <p:nvPr/>
        </p:nvPicPr>
        <p:blipFill>
          <a:blip r:embed="rId3" cstate="print"/>
          <a:srcRect/>
          <a:stretch>
            <a:fillRect/>
          </a:stretch>
        </p:blipFill>
        <p:spPr bwMode="auto">
          <a:xfrm>
            <a:off x="4724400" y="1219200"/>
            <a:ext cx="3857625" cy="542925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p:txBody>
          <a:bodyPr/>
          <a:lstStyle/>
          <a:p>
            <a:r>
              <a:rPr lang="en-US" dirty="0" smtClean="0"/>
              <a:t>First Battle of the French and Indian War took place at the Great Meadow. The Great Meadow would then become the site of Ft. Necessity. </a:t>
            </a:r>
          </a:p>
          <a:p>
            <a:r>
              <a:rPr lang="en-US" dirty="0" smtClean="0"/>
              <a:t>This Ft. was built out of necessity. After a skirmish with the French, Washington feared retaliation for having killed 13 French soldiers. He built the fort to protect his troops. </a:t>
            </a:r>
          </a:p>
          <a:p>
            <a:r>
              <a:rPr lang="en-US" dirty="0" smtClean="0"/>
              <a:t>Ft. Necessity is the only site that is devoted to the French and Indian War that the National Parks Service operates.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90" name="Picture 10" descr="http://t1.gstatic.com/images?q=tbn:ANd9GcT3ugZNGw766Ed5qMAJck4k--d7dJN_m4yjYqTpyBgImDciwVJFIjxfC58ePQ"/>
          <p:cNvPicPr>
            <a:picLocks noChangeAspect="1" noChangeArrowheads="1"/>
          </p:cNvPicPr>
          <p:nvPr/>
        </p:nvPicPr>
        <p:blipFill>
          <a:blip r:embed="rId3" cstate="print"/>
          <a:srcRect/>
          <a:stretch>
            <a:fillRect/>
          </a:stretch>
        </p:blipFill>
        <p:spPr bwMode="auto">
          <a:xfrm>
            <a:off x="152400" y="1219200"/>
            <a:ext cx="4191000" cy="2437624"/>
          </a:xfrm>
          <a:prstGeom prst="rect">
            <a:avLst/>
          </a:prstGeom>
          <a:noFill/>
        </p:spPr>
      </p:pic>
      <p:pic>
        <p:nvPicPr>
          <p:cNvPr id="46088" name="Picture 8" descr="http://www.mrgossner.com/images/FrenchandIndianWar1.jpg"/>
          <p:cNvPicPr>
            <a:picLocks noChangeAspect="1" noChangeArrowheads="1"/>
          </p:cNvPicPr>
          <p:nvPr/>
        </p:nvPicPr>
        <p:blipFill>
          <a:blip r:embed="rId4" cstate="print"/>
          <a:srcRect/>
          <a:stretch>
            <a:fillRect/>
          </a:stretch>
        </p:blipFill>
        <p:spPr bwMode="auto">
          <a:xfrm>
            <a:off x="4724400" y="1295400"/>
            <a:ext cx="4038600" cy="2436663"/>
          </a:xfrm>
          <a:prstGeom prst="rect">
            <a:avLst/>
          </a:prstGeom>
          <a:noFill/>
        </p:spPr>
      </p:pic>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pic>
        <p:nvPicPr>
          <p:cNvPr id="46082" name="Picture 2" descr="http://galenf.com/us/necessity08.jpg"/>
          <p:cNvPicPr>
            <a:picLocks noChangeAspect="1" noChangeArrowheads="1"/>
          </p:cNvPicPr>
          <p:nvPr/>
        </p:nvPicPr>
        <p:blipFill>
          <a:blip r:embed="rId5" cstate="print"/>
          <a:srcRect t="8" r="14063"/>
          <a:stretch>
            <a:fillRect/>
          </a:stretch>
        </p:blipFill>
        <p:spPr bwMode="auto">
          <a:xfrm>
            <a:off x="2895600" y="3886200"/>
            <a:ext cx="4191000" cy="2971801"/>
          </a:xfrm>
          <a:prstGeom prst="rect">
            <a:avLst/>
          </a:prstGeom>
          <a:noFill/>
        </p:spPr>
      </p:pic>
      <p:pic>
        <p:nvPicPr>
          <p:cNvPr id="46084" name="Picture 4" descr="http://upload.wikimedia.org/wikipedia/commons/thumb/c/c7/Washington_1772.jpg/220px-Washington_1772.jpg"/>
          <p:cNvPicPr>
            <a:picLocks noChangeAspect="1" noChangeArrowheads="1"/>
          </p:cNvPicPr>
          <p:nvPr/>
        </p:nvPicPr>
        <p:blipFill>
          <a:blip r:embed="rId6" cstate="print"/>
          <a:srcRect/>
          <a:stretch>
            <a:fillRect/>
          </a:stretch>
        </p:blipFill>
        <p:spPr bwMode="auto">
          <a:xfrm>
            <a:off x="228600" y="3886200"/>
            <a:ext cx="2481072" cy="2819400"/>
          </a:xfrm>
          <a:prstGeom prst="rect">
            <a:avLst/>
          </a:prstGeom>
          <a:noFill/>
        </p:spPr>
      </p:pic>
      <p:pic>
        <p:nvPicPr>
          <p:cNvPr id="46086" name="Picture 6" descr="http://t2.gstatic.com/images?q=tbn:ANd9GcQP0WV7docCPzT0DpSm4yZ5P4pH1xiIopl2kpyShH1Qa1OSqOone4e96flr"/>
          <p:cNvPicPr>
            <a:picLocks noChangeAspect="1" noChangeArrowheads="1"/>
          </p:cNvPicPr>
          <p:nvPr/>
        </p:nvPicPr>
        <p:blipFill>
          <a:blip r:embed="rId7" cstate="print"/>
          <a:srcRect/>
          <a:stretch>
            <a:fillRect/>
          </a:stretch>
        </p:blipFill>
        <p:spPr bwMode="auto">
          <a:xfrm>
            <a:off x="7239000" y="3962400"/>
            <a:ext cx="1695450" cy="26955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p:txBody>
          <a:bodyPr>
            <a:normAutofit lnSpcReduction="10000"/>
          </a:bodyPr>
          <a:lstStyle/>
          <a:p>
            <a:r>
              <a:rPr lang="en-US" dirty="0" smtClean="0"/>
              <a:t>The French had a fort at the Forks of the Ohio, they called it Fort Duquesne. Whomever controlled this fort seemed to have an advantage during the war. </a:t>
            </a:r>
          </a:p>
          <a:p>
            <a:r>
              <a:rPr lang="en-US" dirty="0" smtClean="0"/>
              <a:t>The French eventually had to abandon this fort and they destroyed it before they left. </a:t>
            </a:r>
          </a:p>
          <a:p>
            <a:r>
              <a:rPr lang="en-US" dirty="0" smtClean="0"/>
              <a:t>The English took control of the previous site of Fort Duquesne and started to build their own fort – Fort Pitt. </a:t>
            </a:r>
          </a:p>
          <a:p>
            <a:r>
              <a:rPr lang="en-US" dirty="0" smtClean="0"/>
              <a:t>Both Fort Duquesne and Fort Pitt were named after great leaders for each respective side.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pic>
        <p:nvPicPr>
          <p:cNvPr id="44034" name="Picture 2" descr="http://t2.gstatic.com/images?q=tbn:ANd9GcTnuqCGDt-WVTfeb3Byqhvf4qq9aGFTYVEpvi-Cunq7ynlNGtUc2ZeziHaMoQ"/>
          <p:cNvPicPr>
            <a:picLocks noChangeAspect="1" noChangeArrowheads="1"/>
          </p:cNvPicPr>
          <p:nvPr/>
        </p:nvPicPr>
        <p:blipFill>
          <a:blip r:embed="rId3" cstate="print"/>
          <a:srcRect/>
          <a:stretch>
            <a:fillRect/>
          </a:stretch>
        </p:blipFill>
        <p:spPr bwMode="auto">
          <a:xfrm>
            <a:off x="4720413" y="3657600"/>
            <a:ext cx="4423587" cy="3200400"/>
          </a:xfrm>
          <a:prstGeom prst="rect">
            <a:avLst/>
          </a:prstGeom>
          <a:noFill/>
        </p:spPr>
      </p:pic>
      <p:pic>
        <p:nvPicPr>
          <p:cNvPr id="44036" name="Picture 4" descr="http://images.virtualology.com/images/4842.jpg"/>
          <p:cNvPicPr>
            <a:picLocks noChangeAspect="1" noChangeArrowheads="1"/>
          </p:cNvPicPr>
          <p:nvPr/>
        </p:nvPicPr>
        <p:blipFill>
          <a:blip r:embed="rId4" cstate="print"/>
          <a:srcRect/>
          <a:stretch>
            <a:fillRect/>
          </a:stretch>
        </p:blipFill>
        <p:spPr bwMode="auto">
          <a:xfrm>
            <a:off x="228600" y="1143000"/>
            <a:ext cx="4114800" cy="3582387"/>
          </a:xfrm>
          <a:prstGeom prst="rect">
            <a:avLst/>
          </a:prstGeom>
          <a:noFill/>
        </p:spPr>
      </p:pic>
      <p:pic>
        <p:nvPicPr>
          <p:cNvPr id="44038" name="Picture 6" descr="http://pghbridges.com/articles/p1969.JPG"/>
          <p:cNvPicPr>
            <a:picLocks noChangeAspect="1" noChangeArrowheads="1"/>
          </p:cNvPicPr>
          <p:nvPr/>
        </p:nvPicPr>
        <p:blipFill>
          <a:blip r:embed="rId5" cstate="print"/>
          <a:srcRect/>
          <a:stretch>
            <a:fillRect/>
          </a:stretch>
        </p:blipFill>
        <p:spPr bwMode="auto">
          <a:xfrm>
            <a:off x="5105400" y="1143000"/>
            <a:ext cx="3581400" cy="233686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457200" y="1600200"/>
            <a:ext cx="4419600" cy="4709160"/>
          </a:xfrm>
        </p:spPr>
        <p:txBody>
          <a:bodyPr/>
          <a:lstStyle/>
          <a:p>
            <a:r>
              <a:rPr lang="en-US" u="sng" dirty="0" smtClean="0"/>
              <a:t>Road Building -</a:t>
            </a:r>
            <a:r>
              <a:rPr lang="en-US" dirty="0" smtClean="0"/>
              <a:t>  </a:t>
            </a:r>
          </a:p>
          <a:p>
            <a:pPr lvl="1"/>
            <a:r>
              <a:rPr lang="en-US" dirty="0" smtClean="0"/>
              <a:t>Governor Dinwiddie of Virginia sent George Washington to build a road to the Forks of the Ohio (3 Rivers). </a:t>
            </a:r>
          </a:p>
          <a:p>
            <a:pPr lvl="1"/>
            <a:r>
              <a:rPr lang="en-US" dirty="0" smtClean="0"/>
              <a:t>This road and the Nemacolin Path, a Native American roadway, were the basis of the National Pike, Rt. 40. </a:t>
            </a:r>
            <a:endParaRPr lang="en-US" dirty="0"/>
          </a:p>
        </p:txBody>
      </p:sp>
      <p:pic>
        <p:nvPicPr>
          <p:cNvPr id="41986" name="Picture 2" descr="http://farm2.staticflickr.com/1120/571455203_974ec33bbe_z.jpg?zz=1"/>
          <p:cNvPicPr>
            <a:picLocks noChangeAspect="1" noChangeArrowheads="1"/>
          </p:cNvPicPr>
          <p:nvPr/>
        </p:nvPicPr>
        <p:blipFill>
          <a:blip r:embed="rId3" cstate="print"/>
          <a:srcRect l="27500" t="3334" r="10000"/>
          <a:stretch>
            <a:fillRect/>
          </a:stretch>
        </p:blipFill>
        <p:spPr bwMode="auto">
          <a:xfrm>
            <a:off x="5029200" y="2209800"/>
            <a:ext cx="3810000" cy="44196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pic>
        <p:nvPicPr>
          <p:cNvPr id="52226" name="Picture 2" descr="http://www.fhwa.dot.gov/publications/publicroads/06nov/images/wein3.jpg"/>
          <p:cNvPicPr>
            <a:picLocks noChangeAspect="1" noChangeArrowheads="1"/>
          </p:cNvPicPr>
          <p:nvPr/>
        </p:nvPicPr>
        <p:blipFill>
          <a:blip r:embed="rId3" cstate="print"/>
          <a:srcRect/>
          <a:stretch>
            <a:fillRect/>
          </a:stretch>
        </p:blipFill>
        <p:spPr bwMode="auto">
          <a:xfrm>
            <a:off x="1066800" y="1219200"/>
            <a:ext cx="7010400" cy="529674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smtClean="0">
                <a:solidFill>
                  <a:srgbClr val="C00000"/>
                </a:solidFill>
                <a:latin typeface="Biondi" pitchFamily="2" charset="0"/>
              </a:rPr>
              <a:t>French and Indian War</a:t>
            </a:r>
            <a:endParaRPr lang="en-US" sz="4800" dirty="0">
              <a:solidFill>
                <a:srgbClr val="C00000"/>
              </a:solidFill>
              <a:latin typeface="Biondi" pitchFamily="2" charset="0"/>
            </a:endParaRPr>
          </a:p>
        </p:txBody>
      </p:sp>
      <p:sp>
        <p:nvSpPr>
          <p:cNvPr id="4" name="Content Placeholder 3"/>
          <p:cNvSpPr>
            <a:spLocks noGrp="1"/>
          </p:cNvSpPr>
          <p:nvPr>
            <p:ph sz="half" idx="1"/>
          </p:nvPr>
        </p:nvSpPr>
        <p:spPr>
          <a:xfrm>
            <a:off x="228600" y="1219200"/>
            <a:ext cx="5715000" cy="2667000"/>
          </a:xfrm>
        </p:spPr>
        <p:txBody>
          <a:bodyPr/>
          <a:lstStyle/>
          <a:p>
            <a:pPr>
              <a:buNone/>
            </a:pPr>
            <a:r>
              <a:rPr lang="en-US" sz="4400" b="1" u="sng" dirty="0" smtClean="0"/>
              <a:t>Causes:</a:t>
            </a:r>
          </a:p>
          <a:p>
            <a:r>
              <a:rPr lang="en-US" b="1" dirty="0" smtClean="0"/>
              <a:t>Trade</a:t>
            </a:r>
          </a:p>
          <a:p>
            <a:r>
              <a:rPr lang="en-US" b="1" dirty="0" smtClean="0"/>
              <a:t>Control of Land (Land Use)</a:t>
            </a:r>
          </a:p>
          <a:p>
            <a:r>
              <a:rPr lang="en-US" b="1" dirty="0" smtClean="0"/>
              <a:t>Waterways</a:t>
            </a:r>
            <a:endParaRPr lang="en-US" b="1" dirty="0"/>
          </a:p>
        </p:txBody>
      </p:sp>
      <p:pic>
        <p:nvPicPr>
          <p:cNvPr id="2050" name="Picture 2" descr="The British had promised to withdraw from the Ohio Country after they defeated the French, but instead constructed Fort Pitt and turned the land around it into settlements. This painting by Robert Griffing depicts the Indians looking down upon the fort and the beginnings of the city of Pittsburgh, and realizing the British are not leaving, but instead are taking over."/>
          <p:cNvPicPr>
            <a:picLocks noChangeAspect="1" noChangeArrowheads="1"/>
          </p:cNvPicPr>
          <p:nvPr/>
        </p:nvPicPr>
        <p:blipFill>
          <a:blip r:embed="rId3" cstate="print"/>
          <a:srcRect/>
          <a:stretch>
            <a:fillRect/>
          </a:stretch>
        </p:blipFill>
        <p:spPr bwMode="auto">
          <a:xfrm>
            <a:off x="3352800" y="3124200"/>
            <a:ext cx="5220730" cy="321945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solidFill>
                <a:srgbClr val="203666"/>
              </a:solidFill>
            </a:endParaRPr>
          </a:p>
        </p:txBody>
      </p:sp>
      <p:sp>
        <p:nvSpPr>
          <p:cNvPr id="3" name="Content Placeholder 2"/>
          <p:cNvSpPr>
            <a:spLocks noGrp="1"/>
          </p:cNvSpPr>
          <p:nvPr>
            <p:ph idx="1"/>
          </p:nvPr>
        </p:nvSpPr>
        <p:spPr>
          <a:xfrm>
            <a:off x="457200" y="1600200"/>
            <a:ext cx="8229600" cy="2209800"/>
          </a:xfrm>
        </p:spPr>
        <p:txBody>
          <a:bodyPr/>
          <a:lstStyle/>
          <a:p>
            <a:r>
              <a:rPr lang="en-US" b="1" u="sng" dirty="0" smtClean="0"/>
              <a:t>Causes –</a:t>
            </a:r>
            <a:r>
              <a:rPr lang="en-US" dirty="0" smtClean="0"/>
              <a:t> </a:t>
            </a:r>
          </a:p>
          <a:p>
            <a:pPr lvl="1"/>
            <a:r>
              <a:rPr lang="en-US" dirty="0" smtClean="0"/>
              <a:t>Taxation</a:t>
            </a:r>
          </a:p>
          <a:p>
            <a:pPr lvl="1"/>
            <a:r>
              <a:rPr lang="en-US" dirty="0" smtClean="0"/>
              <a:t> Lack of Representation</a:t>
            </a:r>
          </a:p>
          <a:p>
            <a:pPr lvl="1"/>
            <a:r>
              <a:rPr lang="en-US" dirty="0" smtClean="0"/>
              <a:t>Wish for Freedom</a:t>
            </a:r>
          </a:p>
        </p:txBody>
      </p:sp>
      <p:pic>
        <p:nvPicPr>
          <p:cNvPr id="4098" name="Picture 2" descr="http://cdn.dipity.com/uploads/events/b16201f9c31de8dbf963e7f08a315df2_1M.png"/>
          <p:cNvPicPr>
            <a:picLocks noChangeAspect="1" noChangeArrowheads="1"/>
          </p:cNvPicPr>
          <p:nvPr/>
        </p:nvPicPr>
        <p:blipFill>
          <a:blip r:embed="rId3" cstate="print"/>
          <a:srcRect/>
          <a:stretch>
            <a:fillRect/>
          </a:stretch>
        </p:blipFill>
        <p:spPr bwMode="auto">
          <a:xfrm>
            <a:off x="4038600" y="3036189"/>
            <a:ext cx="4495800" cy="357416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457200" y="1600200"/>
            <a:ext cx="8229600" cy="2438400"/>
          </a:xfrm>
        </p:spPr>
        <p:txBody>
          <a:bodyPr/>
          <a:lstStyle/>
          <a:p>
            <a:r>
              <a:rPr lang="en-US" b="1" u="sng" dirty="0" smtClean="0"/>
              <a:t>Taxation – </a:t>
            </a:r>
          </a:p>
          <a:p>
            <a:pPr lvl="1"/>
            <a:r>
              <a:rPr lang="en-US" dirty="0" smtClean="0"/>
              <a:t>The colonists were being unfairly taxed to pay for the French and Indian War (Seven Year’s War) while British colonist were not being taxed in the same way.  </a:t>
            </a:r>
            <a:endParaRPr lang="en-US" dirty="0"/>
          </a:p>
        </p:txBody>
      </p:sp>
      <p:pic>
        <p:nvPicPr>
          <p:cNvPr id="2050" name="Picture 2" descr="http://cdn.dipity.com/uploads/events/1ba8967290f695ed47d7b6df54303a69_1M.png"/>
          <p:cNvPicPr>
            <a:picLocks noChangeAspect="1" noChangeArrowheads="1"/>
          </p:cNvPicPr>
          <p:nvPr/>
        </p:nvPicPr>
        <p:blipFill>
          <a:blip r:embed="rId3" cstate="print"/>
          <a:srcRect/>
          <a:stretch>
            <a:fillRect/>
          </a:stretch>
        </p:blipFill>
        <p:spPr bwMode="auto">
          <a:xfrm>
            <a:off x="533400" y="3886200"/>
            <a:ext cx="4074584" cy="2514601"/>
          </a:xfrm>
          <a:prstGeom prst="rect">
            <a:avLst/>
          </a:prstGeom>
          <a:noFill/>
        </p:spPr>
      </p:pic>
      <p:pic>
        <p:nvPicPr>
          <p:cNvPr id="2052" name="Picture 4" descr="http://burell9history.wikispaces.com/file/view/Boston.tea.party.1746.jpg/30318643/464x338/Boston.tea.party.1746.jpg"/>
          <p:cNvPicPr>
            <a:picLocks noChangeAspect="1" noChangeArrowheads="1"/>
          </p:cNvPicPr>
          <p:nvPr/>
        </p:nvPicPr>
        <p:blipFill>
          <a:blip r:embed="rId4" cstate="print"/>
          <a:srcRect/>
          <a:stretch>
            <a:fillRect/>
          </a:stretch>
        </p:blipFill>
        <p:spPr bwMode="auto">
          <a:xfrm>
            <a:off x="5029200" y="3886200"/>
            <a:ext cx="3505200" cy="255335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152400" y="1143000"/>
            <a:ext cx="8686800" cy="2514600"/>
          </a:xfrm>
        </p:spPr>
        <p:txBody>
          <a:bodyPr>
            <a:normAutofit fontScale="77500" lnSpcReduction="20000"/>
          </a:bodyPr>
          <a:lstStyle/>
          <a:p>
            <a:r>
              <a:rPr lang="en-US" b="1" u="sng" dirty="0" smtClean="0"/>
              <a:t>Lack of Representation –</a:t>
            </a:r>
          </a:p>
          <a:p>
            <a:pPr lvl="1"/>
            <a:r>
              <a:rPr lang="en-US" dirty="0" smtClean="0"/>
              <a:t>Citizens of the colonies were upset because the British citizens did not have to pay the same heavy taxes as the colonies did. </a:t>
            </a:r>
          </a:p>
          <a:p>
            <a:pPr lvl="1"/>
            <a:r>
              <a:rPr lang="en-US" dirty="0" smtClean="0"/>
              <a:t>The colonies were also unhappy because they didn’t have a say in the British Parliament, the lawmaking body for England and the colonies. </a:t>
            </a:r>
          </a:p>
          <a:p>
            <a:pPr lvl="1"/>
            <a:r>
              <a:rPr lang="en-US" dirty="0" smtClean="0"/>
              <a:t>John Dickinson, of Pennsylvania, wrote the Declaration of Rights and Grievances. It stated that Colonist had the same rights as British citizens and since they did not have a say in Parliament that those rights were being violated.</a:t>
            </a:r>
          </a:p>
          <a:p>
            <a:endParaRPr lang="en-US" dirty="0"/>
          </a:p>
        </p:txBody>
      </p:sp>
      <p:pic>
        <p:nvPicPr>
          <p:cNvPr id="58370" name="Picture 2" descr="http://cdn.dipity.com/uploads/events/139f6ccb6266764a926aec1b0ba3cdce_1M.png"/>
          <p:cNvPicPr>
            <a:picLocks noChangeAspect="1" noChangeArrowheads="1"/>
          </p:cNvPicPr>
          <p:nvPr/>
        </p:nvPicPr>
        <p:blipFill>
          <a:blip r:embed="rId3" cstate="print"/>
          <a:srcRect/>
          <a:stretch>
            <a:fillRect/>
          </a:stretch>
        </p:blipFill>
        <p:spPr bwMode="auto">
          <a:xfrm>
            <a:off x="819150" y="3505201"/>
            <a:ext cx="4286249" cy="2971800"/>
          </a:xfrm>
          <a:prstGeom prst="rect">
            <a:avLst/>
          </a:prstGeom>
          <a:noFill/>
        </p:spPr>
      </p:pic>
      <p:pic>
        <p:nvPicPr>
          <p:cNvPr id="58372" name="Picture 4" descr="http://myloc.gov/_assets/Exhibitions/creatingtheus/DeclarationofIndependence/RevolutionoftheMind/Assets/us0010_01_enlarge.jpg"/>
          <p:cNvPicPr>
            <a:picLocks noChangeAspect="1" noChangeArrowheads="1"/>
          </p:cNvPicPr>
          <p:nvPr/>
        </p:nvPicPr>
        <p:blipFill>
          <a:blip r:embed="rId4" cstate="print"/>
          <a:srcRect/>
          <a:stretch>
            <a:fillRect/>
          </a:stretch>
        </p:blipFill>
        <p:spPr bwMode="auto">
          <a:xfrm>
            <a:off x="6019800" y="3276600"/>
            <a:ext cx="2088871" cy="3377428"/>
          </a:xfrm>
          <a:prstGeom prst="rect">
            <a:avLst/>
          </a:prstGeom>
          <a:noFill/>
        </p:spPr>
      </p:pic>
      <p:sp>
        <p:nvSpPr>
          <p:cNvPr id="6" name="Rectangle 5"/>
          <p:cNvSpPr/>
          <p:nvPr/>
        </p:nvSpPr>
        <p:spPr>
          <a:xfrm>
            <a:off x="381000" y="6396335"/>
            <a:ext cx="5049780" cy="461665"/>
          </a:xfrm>
          <a:prstGeom prst="rect">
            <a:avLst/>
          </a:prstGeom>
          <a:noFill/>
        </p:spPr>
        <p:txBody>
          <a:bodyPr wrap="square" lIns="91440" tIns="45720" rIns="91440" bIns="45720">
            <a:spAutoFit/>
          </a:bodyPr>
          <a:lstStyle/>
          <a:p>
            <a:pPr algn="ctr"/>
            <a:r>
              <a:rPr lang="en-US" sz="2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Congress in ny, March 1765</a:t>
            </a:r>
            <a:endParaRPr lang="en-US" sz="2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304800" y="1295400"/>
            <a:ext cx="8229600" cy="4709160"/>
          </a:xfrm>
        </p:spPr>
        <p:txBody>
          <a:bodyPr/>
          <a:lstStyle/>
          <a:p>
            <a:r>
              <a:rPr lang="en-US" b="1" u="sng" dirty="0" smtClean="0"/>
              <a:t>Wish for Freedom – </a:t>
            </a:r>
          </a:p>
          <a:p>
            <a:pPr lvl="1"/>
            <a:r>
              <a:rPr lang="en-US" dirty="0" smtClean="0"/>
              <a:t>Many founding fathers studied the ideas of the Enlightenment. </a:t>
            </a:r>
          </a:p>
          <a:p>
            <a:pPr lvl="2"/>
            <a:r>
              <a:rPr lang="en-US" dirty="0" smtClean="0"/>
              <a:t>Locke – Natural Rights (Life, Liberty, Property)</a:t>
            </a:r>
          </a:p>
          <a:p>
            <a:pPr lvl="2"/>
            <a:endParaRPr lang="en-US" dirty="0" smtClean="0"/>
          </a:p>
          <a:p>
            <a:pPr lvl="2"/>
            <a:r>
              <a:rPr lang="en-US" dirty="0" smtClean="0"/>
              <a:t>Montesquieu – Separation of Power (Branches of Gov.)</a:t>
            </a:r>
          </a:p>
          <a:p>
            <a:pPr lvl="2"/>
            <a:endParaRPr lang="en-US" dirty="0" smtClean="0"/>
          </a:p>
          <a:p>
            <a:pPr lvl="2"/>
            <a:r>
              <a:rPr lang="en-US" dirty="0" smtClean="0"/>
              <a:t>Rousseau – Social Contract (Gov. works for the people)</a:t>
            </a:r>
            <a:endParaRPr lang="en-US" dirty="0"/>
          </a:p>
        </p:txBody>
      </p:sp>
      <p:sp>
        <p:nvSpPr>
          <p:cNvPr id="3074" name="AutoShape 2" descr="data:image/jpeg;base64,/9j/4AAQSkZJRgABAQAAAQABAAD/2wBDAAkGBwgHBgkIBwgKCgkLDRYPDQwMDRsUFRAWIB0iIiAdHx8kKDQsJCYxJx8fLT0tMTU3Ojo6Iys/RD84QzQ5Ojf/2wBDAQoKCg0MDRoPDxo3JR8lNzc3Nzc3Nzc3Nzc3Nzc3Nzc3Nzc3Nzc3Nzc3Nzc3Nzc3Nzc3Nzc3Nzc3Nzc3Nzc3Nzf/wAARCADTAJ8DASIAAhEBAxEB/8QAGwAAAgIDAQAAAAAAAAAAAAAABAUDBgABAgf/xAA4EAACAQMCBAQEBAYCAgMAAAABAgMABBESIQUxQVEGImFxExQygZGhscEjM0JS0eEk8AdiQ3Lx/8QAGQEAAwEBAQAAAAAAAAAAAAAAAQIDAAQF/8QAHxEBAQACAwEBAQEBAAAAAAAAAAECEQMhMRJBUSIy/9oADAMBAAIRAxEAPwDw8DK8q0azNarMysrddaTiszitgE8hXaoevKpoIsyaWG4rBtqO3ZlOSB6HnWijf4pgIzgADc9anW0eVwqr16daG2KliJGCNO1b+CeWDtVttPCt3cLkxhFPVmxRreEZowPMhOOlb6g6qjLCFGCFyT1rBHpyWHPrV5tvB81wxGpEXqzVJeeBZUQmKaNyOYPlND6jfNefgArhRtjJatMFAwfanVzwaa1DCRe/SlFxbvkdqMraQ522/WtMukA5H2qZUKKcj8KzRsDjBzRZEq7bb11oBIGa6A0jA2Peugqocnc1io9GcaQSayRSN2GPUV0GIPMDfpWfUN/N6UWDVlZWwM0DMFSxnfkO2TWvhkYAG9ERxKCA/LIO1YNu1BIG3PaiILfDZGST1rcUWc7Y3223q0cD4L8R4ncb9M0LdFndQ8I4FJOwdhjVjpvVtt+CwWeho0Jk7k9ac8P4Z8q+GG+B9qY/LR4DNgbAVP1XU/AsFskkUTN0OdutSXFukjZ05xzpilupTy/gKyOxlPMEeuK24OqFMcYtydIGB/3FVx5fhvIjHCEbehq1S20gR0YEYGx71W7iymeZiEJXJwQOZrVld4sqsGbGehqv3XCi8BuIl1KPqHUVc7nhrMhDkL1C0suXis4ZEU6sjBrStYo0sIyR23rgw7AU0uo11llOVNCuu2apKkXvFgeoqMrgZOSe1FyJtgczQzBsnf3NFkLDcDO9dAALzG/WtaQMYG3c9a7CjOSaMYEBUkS75OMe9awAM88/lUkYPIdO9AUkIy4JByDuaLhTJ6j3qBGOkDIXptR1oNZA6saFKacFsTc3KjopzXoXC7UQ3tuFXPwxkjtzqv8ABLZY2jXlnJJ64HSrJwmdLh5kdtL6dOr1HT8BU7VcZqHVw2WVl69akt1eclSVI7jpS59ZXQVBZdhimXA8xpIpYHScnpilyy6NjOze1gVAcD/dGpGWXltUVqQzDIwOnrTAOEGMZFRxu3TZMYBliGneg5LZdJGMD0plMw3250I7eXB3JrZUZIqPHLAtGxHP9ao93CWZo/6gPKD19K9N4s4EbDG9eb8b/wCPIsmwbOR9q2F1kTkxnyrsuVmMTDc7GoHTIphxWaEKsqhQXXION80LgEAkYJGa6tuOgWShZlwc7UylTqOdCyR6s02wLyuRk8vethMgbDHepXUB8dBzrqMNgAAb00AvXbSB23qRNQjJBwc8sVwrHJ711lmbANAUqHU4z/imdkpEgPPBoOKMAjP1elPOBwq92ivuM0Lem12t3DYJYrZLmVNMYOxbY+uKZcLtQyT6GUh3EkfqOo96jv4hObWE7RqQX9R2phZXcZ4kEJCxrHhRyGcVJVNHJNGNyqjq5/aiOAzB7uZM5J829ImsdF9LJJcH4YBIXUMCj/CGZuJXcgIKqoAI5bn/AAKTk8PhO14tsgEjvzo4rqTOP9VXrziyWEbRxxPPON9KDYHtmkF34z4vAxT5CNvQyYqM0tb2u8owCM0KfMDgDbmapNn4w4reXPw57KBVI2+FJnfpT3inGE4VZxS3Y0NID5fXFC0/s27vowVZmPOvPvFSglXjwcEqcdKi4j4nvrqWUPdLHGx2XT9I96UF5JmfRcfEJGWU9aaY2dpZZ76hdHIJYCjc1OwPSpVBMK775oKZXSaXQOR1Y96LsUPwNUjedzy+1dd8cmmnG3KhHQliTjFHsPq70PIuc1oAJowTuKwrv5QNqkcb46VgXy7U0oErKQBkGpbdcEkk4NdnDYz2qSOPAPmwOlaimhGcEnNOeDhmnQLzLUoiGMYYGnfBZBHdJqxg5Ge1LfBnqzI11LERH50Y+Ri2CMftRHBrWa5mkW58jIpwM8zit2t1HbIqkacDSDjIpjwpEeNHyRIFO+evMmkUV29gvXudMzlUzucdKuXg1o1tpmUbGTH5UjvLZ2keaWb+GOWab+DXR4pgm+lxvU+S9LcU3TrilnfyW8g4bGnxXGzsdl/KvPZ/C3HhxaNridWs8gu+rBI2yD1717FZyD4ZD49qhks7eWTMlqrjpqANTxVyx7UrgPBIlvZpYstbruhyScjGxOMHrR3jOyF9wSKcr5rR9fuvIj8KtsyJHDoiCoMclGKXXsQuuGXNt0ddOR0yKTKWUZqvM7zwhaXcUN1HJcv5eSKCCd/z3qS24ExmlnltjCNGAW6/4p7widbeaewLESQnGPTvXXGOIIsJUHc7bGt95Wdh8SPKuIN8pxl1YZQjTj8alkuFkEcUSnblt3NDeI3HzwkQZJY47GubSdE0ySMWxuEG2/rXbh/zHFn6PfJz61HIgAIzXduxkXWw5k4rpwB0ob0AF09BXBGDuanmBOwqEjBOoZppSlukHmBnHSukGAcY/wAVGzFDpqRDsAcZO+KZk8YxjPPPOi7Zysgx0NBHcjpjfaiIW33H3pay2NbvJwz4seWkYYBBOF+1NfDlnPHA8l/cEELmMDbO/WkfAb51027HMbMBufp3pvxviAjDQqHULsrA7GkVnYDiMt07EzXOqLJKqAfz7Uf4FvHTijKpOhxuKpfF+IyAKowAW3ON6tfgYar1JBy0mp8s6U4r29agkBAOanmuxDFvuegFJreUlQMnINGSyqqB2IwBneo60vM5fW5pLqOyN0kBmcf/ABJjUR96Sw+J1tlni4jayWhxnRMACfYjY/rTC147Z3COsdxF5CQ3m7VX/ES8N4mR8zdp8BAxAU7k963Q7t8imXniJrnjz3UK4XVpGBzHU0bx+6/4aOh3f19KTTrZpIfldTjUAARvU/FtSWCI+7Dam1NxK2ze1V4nJmaME5IGamshbzFR8Mlgdxnahp2V+IGM/wBIxTvh9uigsiKAMAN3rr8xc3tTKoACgYxUci70SEwvP2qGTOCKls2gLgg71C/P1olz6GoHA96pE6SEAsDnepojvk86jIOASKmTYE4+9MCTO+dhU0O+3XFRAZYZzufsKJhQjFCiY2Enw3GDyO1d8Z4g5c68AnkdqHtyFbOCKIv1iniBdVyMb4pZ6f8AFXu3kuXLt9C8jyzV98AORapOAcJsw9Kpl9ExXQmduZ7V6X/4ztkHCRqXVGXwxx9P/wC1uSfWPRsLqrlAy4UqdiM1JOPjxFPTBGedDXdtLwwfEAJg/uHIe9RwX0UhyrDPUVLW52O7L0MtrOyW0WMWsIx3QE/pSPjMVyWKxwwmNPpyv+KcrcLqwTz5VlzdwEBSqZ656Ul41sOW6ee3vD3jcyYGS3QYzSnis5YqhYkLzz2q2eJr1MEIRjG+OlVKC3a6Ys4OknJHemxmvUsrbS3hfDfmLtrl1ypPLpT54tIwAAB0FErGkQAG2BtioZmJHvRyztoTHQVuRoeXGDjnU5JA51ATnbrWhQjgjnUTHO3KiJu1Q6QByqsLSgjPQ5qVRnYAbDFYASM4+1SphVLEZz9IH9VOT1JHGOZ6nep1eNQM5+1CqHbOo6Rn6RU2mp5ZK44f1OblUI0Jn3rpb0lxlAR1FRRW0kzYQbdT0p3w3hKqQ8gz2yKnctKSAjYNd40KVB7jFepeBeEjhFksZYOX8xPMGqpHEiNtV18L3qSolrIQJI/oPcdqXHk+rprhpalto5YimnIIwVPaqR4j8LTRSGbhrGPqUPI+3ar7AAUxtkd6yYkLhwG/+wq1m05fx4rNxHiPD3MN4siHoHXI/Gl8/EribJaZgvZF516/xThdreppngQr7VTOJ+F7OJmeBjGB00k0llhpYok9w8i6Srv21U34eh+UDY3Nc3tgLdiAzyEdlwPzrLC/tSVtJG+G4OASNm9M0LLptyV0+zYod876qZS2+PWhJIu4H40NDS912zvzqBueaPePA32oV1w3I++K0oWBHHXFQEdSKJlHlodtt2BqsTpRJMmrQG35tj9K7t31MWbn09KWwrjcb+tNrG1klwVXbNNkOMSxqznJ5UzsrEOQ0gwO1dW9jowzb+9MYlAAqGWSsieCFEUBQMk7UW50kLjYUPbD+LGD1bFSSkmQknrUb2oIjf8AGiYLgxOHRiCORBwQaBhbCnv1rtZBqAPSl/TexfeB+J1bTDekKx5S48re/Y+tWeW4jZBkEA9eYryOOQEHI50xsOP3tg3w/iEwclD7qPSr4cv5UsuP+L9OyDOlh7K1Jb6456ASe22fwqGDxHYTafmAIJhyYDIP+qZ2/wAjcx61aNhnoRqT09qtuVLWlF4jA94GlSJ2X+5iAPwrz/xDBLbSByhXDlTg8uo/evcJ+ERGXInbTnIQ8veqx4n4Bb3VvJGAFZlwHA3U+3WjOgt2884f4kubdUW6AkQAAMeZHvT+24jbcRXMTBW2Ggnf/dVW5sv5tnKAHjYqcdx1FJrf40U7xBysgO2D+db5mTS2PQJVA6fnQcvLHeq9Y8XuI3Mc5ZiDuCdj608jnSeMOjZB5+lJcPk31tBMTyFBuTqJPOjZgSDtzoBwdznB96bGEtD8J4U80geQEJzx3q2W9iqRjAC4G21S2NqFQNp6d6YpHy9ehrnz5bavjhqFrRmP+YMjv0rhUU7xnUOoNOpYdtQHTlSO9RrZjNB9I+pRvtSz/Q+CIj/yYCdvPipMZdhjkcUE1wJEjnUjZgedME807joxzQs0O0GcZ7A12jZzUJJyfciukOOVDQyjVJ2IxjpUgVZEKsNvahFfpRUb5APSlvRgdxHLEAMFlxt3Hp60Ot48W6yHP3BFNmGV+1Lb+01xlk2ffBFUwyhMsRFp4hv4yFNwzJ2Y5qxwcSi4pa6ZDhxse4NedtKUiJchNJwxOedF8E4trlEg3Qt8MnH1djV+0ug/im2+R45qUjE4D7d+R/SknEbbWVuoD/EU59/SnXjzIvLRwcB42K49CKScPleVJY2O2ar52Rk9qt3aJdW4Accx+oqKzu3t2Eq5KZxKnXHejLFjbzyQv9DnUvvQPEYvk7sSgZifZgP1oy/gaP2xLCrxtlGGQRQUi789/SoOF3HwpPgM38GTdSehou6hKnOSBQ1oFyjI06QOm21TqRjBG/KoYxpQbmplRT/WMk9a4K7GmE0ZyvmH5/bvS+/RbhC8LFJRzHQ+4puEYZI3X0pXxGA/zImw45HvTY3suUV+FjGZonAAPmA7HrT+yHxIo5B/aKrd/OPiiTGl0bDqex60/wCASl7BQeaMVNU5J1smF7czLpdx61yNjU84y8h7MKHO7b/apqOo23YUbbbIQd8UvJ0H3om2fzAHkRitZ0IvI68vSoJX0sVzkdK0GIOK4mOoE89t6WTtqQ3ExivpY50Kqdif+9KjEYhlIX6G/trnjyTLA8iMCD5Tld1B7Gumd9COGRDjLFjgDauvHzpzZeuPF0/zUMbEjVFAv2bP+aT8MLPInw8BZOfoR0plcMl9BkkAMnMenL86SW0gt7gRvsrkEf8Aqf8Au1V/NFprdEN51HLkfSuspe2uhhkkde9cvkxnv2ND2jNFMysfKOlDTbAPrgJic7x7qe4qw21yl3Yo55jYgUp4xGSomUDI2+1RcAlPxJY87Fc4+9NrYPTUJEY65xUsaNpydye1RQ7qpXzDAyakWRgcjO32rznZWB2j82ftUUrJKCDtnnipWlWU5AyRz7j7UvnQ69UZyaMx7LvZRxqxEyFhgMAQGHP2PpRnh2QCxYHYrjVQ1/IyY1HDZxq6H3ofhDyJcXKHZX3Aro1vFLeslgUBvinOd6gA/iYIxjat8OLSwO3/ALYx9qxPNOw5YNQqscTqQxGNxisjOllPY0RdIDIcGgwwB+9GdjehMw0s1Rs2F+9TTAlAwG2KgkU4yB+dCMAvQJIpIzvkHlSyMJPbKrqGGN8imkpGX1nSFBJNK0UQl4s5GSRXRhekcvQt8WjgzH0GBgdKTXw1QxygHBp7eGGGLzt5ice9AS2pNtIN99/uNj+34VbElbsrn41tGW5p5GPfHKt3WYWwSC3MkdzQcEbROG/oPlYfv9qLlQygBvqGATjY/wCq19KyWT4sOnuKB4W4hu8kclwd6L0sJQp9hS2Q/BncEcm5U0Z6/EpSMKSAMCpNAJ2I9qimYAD+7rWK+EZicGvMjtrmWAFgckEdailkIUmSNWHfrRSnXjcfetTLHjJddz0p9kIb1YpkcDODzVv2pCJ5bS/iV9juCw/rGP1qy30cW+Dg+g2qv36RzoUZgcHII5g10cdRziwcHkKWaqTu2WqSz/iTP2L4pRwq5Py5dm3RSPcimXBGL6Hwd8mpZ463VMLvUG3YxrIpWxIHPrTW6+g7czypVLswHrScZ8zRV/4qdyKifZSelGaR8GNeyioZI8oTjlS30Z4RXRw5zybOcUmMksl/oaMokaHf+7pTy+UCQfiaTayb6ReeIx+prr4/EM/XEtpDJKJHwWHRjt+FFQRiS1uFwC0Y17dQdjUbQ6hsPMT+NS8JzHeHqGVkI9x/qn3SF5VRGSMHAyPbpXPDJlliKs2SjY+x5fnms4hF8t8bBI0sRj0P+6V8JlKXeB/XsR6U8m4WmtxgSgg7770nv1/jk9SBTjA5nOc4pdfRsDrA64oxnqz7qCeZFRSKMnbkKysrzY7MkQ8pyNjXbnYCsrKcoS6UAcqq3EvJICuxLb1lZV8E82WzEcOlweTnH4VZ/D4HwRsP5a1lZS8vlbj9g282BxSmb+YvvWVlR41Mj0/R7D9q0QDEwPpWVlLfTY+K7xDadgOVIbAl7m7LEk4X96ysrr4/EMvR8W5cHohofhpPzq7/ANafoaysp4St8eUFZcjmn71WbPaaEjYlwDWVlUxCmjswJwT9Y/SouIE/LE53z/isrK0LX//Z"/>
          <p:cNvSpPr>
            <a:spLocks noChangeAspect="1" noChangeArrowheads="1"/>
          </p:cNvSpPr>
          <p:nvPr/>
        </p:nvSpPr>
        <p:spPr bwMode="auto">
          <a:xfrm>
            <a:off x="63500" y="-973138"/>
            <a:ext cx="1514475" cy="20097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3076" name="Picture 4" descr="http://www.iep.utm.edu/wp-content/media/rousseau.jpg"/>
          <p:cNvPicPr>
            <a:picLocks noChangeAspect="1" noChangeArrowheads="1"/>
          </p:cNvPicPr>
          <p:nvPr/>
        </p:nvPicPr>
        <p:blipFill>
          <a:blip r:embed="rId3" cstate="print"/>
          <a:srcRect/>
          <a:stretch>
            <a:fillRect/>
          </a:stretch>
        </p:blipFill>
        <p:spPr bwMode="auto">
          <a:xfrm>
            <a:off x="6705600" y="4953000"/>
            <a:ext cx="1321089" cy="1752600"/>
          </a:xfrm>
          <a:prstGeom prst="rect">
            <a:avLst/>
          </a:prstGeom>
          <a:noFill/>
        </p:spPr>
      </p:pic>
      <p:pic>
        <p:nvPicPr>
          <p:cNvPr id="3078" name="Picture 6" descr="http://4.bp.blogspot.com/-Qdgb_8dVZK4/TtOXUv49OAI/AAAAAAAAASc/KpmFQvlf_Ak/s1600/famosos_montesquieu-romadhon_byar-ar310.jpg"/>
          <p:cNvPicPr>
            <a:picLocks noChangeAspect="1" noChangeArrowheads="1"/>
          </p:cNvPicPr>
          <p:nvPr/>
        </p:nvPicPr>
        <p:blipFill>
          <a:blip r:embed="rId4" cstate="print"/>
          <a:srcRect/>
          <a:stretch>
            <a:fillRect/>
          </a:stretch>
        </p:blipFill>
        <p:spPr bwMode="auto">
          <a:xfrm>
            <a:off x="3962400" y="4953000"/>
            <a:ext cx="1489364" cy="1676400"/>
          </a:xfrm>
          <a:prstGeom prst="rect">
            <a:avLst/>
          </a:prstGeom>
          <a:noFill/>
        </p:spPr>
      </p:pic>
      <p:sp>
        <p:nvSpPr>
          <p:cNvPr id="3080" name="AutoShape 8" descr="http://westerntradition.files.wordpress.com/2011/11/john-locke1.jpg"/>
          <p:cNvSpPr>
            <a:spLocks noChangeAspect="1" noChangeArrowheads="1"/>
          </p:cNvSpPr>
          <p:nvPr/>
        </p:nvSpPr>
        <p:spPr bwMode="auto">
          <a:xfrm>
            <a:off x="155575" y="-1371600"/>
            <a:ext cx="2486025" cy="28575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3082" name="Picture 10" descr="http://www.btinternet.com/~glynhughes/squashed/locke.jpg"/>
          <p:cNvPicPr>
            <a:picLocks noChangeAspect="1" noChangeArrowheads="1"/>
          </p:cNvPicPr>
          <p:nvPr/>
        </p:nvPicPr>
        <p:blipFill>
          <a:blip r:embed="rId5" cstate="print"/>
          <a:srcRect l="4848" t="5735" r="46667" b="11111"/>
          <a:stretch>
            <a:fillRect/>
          </a:stretch>
        </p:blipFill>
        <p:spPr bwMode="auto">
          <a:xfrm>
            <a:off x="1600200" y="4876800"/>
            <a:ext cx="1213945" cy="176022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1600200"/>
            <a:ext cx="4495800" cy="5029200"/>
          </a:xfrm>
        </p:spPr>
        <p:txBody>
          <a:bodyPr>
            <a:normAutofit/>
          </a:bodyPr>
          <a:lstStyle/>
          <a:p>
            <a:r>
              <a:rPr lang="en-US" dirty="0" smtClean="0"/>
              <a:t>Effects – </a:t>
            </a:r>
          </a:p>
          <a:p>
            <a:pPr lvl="1"/>
            <a:r>
              <a:rPr lang="en-US" dirty="0" smtClean="0"/>
              <a:t>Created a new country – </a:t>
            </a:r>
            <a:r>
              <a:rPr lang="en-US" sz="2000" dirty="0" smtClean="0"/>
              <a:t>The United States of America</a:t>
            </a:r>
          </a:p>
          <a:p>
            <a:pPr lvl="1"/>
            <a:r>
              <a:rPr lang="en-US" dirty="0" smtClean="0"/>
              <a:t>Set up a new Government</a:t>
            </a:r>
          </a:p>
          <a:p>
            <a:pPr lvl="1"/>
            <a:r>
              <a:rPr lang="en-US" dirty="0" smtClean="0"/>
              <a:t>England loses the resources and market in America. </a:t>
            </a:r>
            <a:endParaRPr lang="en-US" dirty="0"/>
          </a:p>
        </p:txBody>
      </p:sp>
      <p:pic>
        <p:nvPicPr>
          <p:cNvPr id="62468" name="Picture 4" descr="http://webpages.shepherd.edu/IBEICH01/13Colonies.jpg"/>
          <p:cNvPicPr>
            <a:picLocks noChangeAspect="1" noChangeArrowheads="1"/>
          </p:cNvPicPr>
          <p:nvPr/>
        </p:nvPicPr>
        <p:blipFill>
          <a:blip r:embed="rId3" cstate="print"/>
          <a:srcRect/>
          <a:stretch>
            <a:fillRect/>
          </a:stretch>
        </p:blipFill>
        <p:spPr bwMode="auto">
          <a:xfrm>
            <a:off x="4343400" y="1447800"/>
            <a:ext cx="4500563" cy="48006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381000" y="4953000"/>
            <a:ext cx="8229600" cy="2651760"/>
          </a:xfrm>
        </p:spPr>
        <p:txBody>
          <a:bodyPr/>
          <a:lstStyle/>
          <a:p>
            <a:r>
              <a:rPr lang="en-US" b="1" u="sng" dirty="0" smtClean="0"/>
              <a:t>Created a New Country -  </a:t>
            </a:r>
            <a:r>
              <a:rPr lang="en-US" dirty="0" smtClean="0"/>
              <a:t>The United States was formed and they were independent from England. They now had the freedom that so many desired. </a:t>
            </a:r>
            <a:endParaRPr lang="en-US" dirty="0"/>
          </a:p>
        </p:txBody>
      </p:sp>
      <p:pic>
        <p:nvPicPr>
          <p:cNvPr id="70658" name="Picture 2" descr="http://www.dumontbooks.com/dumont/images/items/26532.jpg"/>
          <p:cNvPicPr>
            <a:picLocks noChangeAspect="1" noChangeArrowheads="1"/>
          </p:cNvPicPr>
          <p:nvPr/>
        </p:nvPicPr>
        <p:blipFill>
          <a:blip r:embed="rId3" cstate="print"/>
          <a:srcRect/>
          <a:stretch>
            <a:fillRect/>
          </a:stretch>
        </p:blipFill>
        <p:spPr bwMode="auto">
          <a:xfrm>
            <a:off x="2133600" y="914400"/>
            <a:ext cx="5105400" cy="3975383"/>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p:txBody>
          <a:bodyPr/>
          <a:lstStyle/>
          <a:p>
            <a:r>
              <a:rPr lang="en-US" dirty="0" smtClean="0"/>
              <a:t>Set up a new Government – </a:t>
            </a:r>
          </a:p>
          <a:p>
            <a:pPr lvl="1"/>
            <a:r>
              <a:rPr lang="en-US" dirty="0" smtClean="0"/>
              <a:t>Articles of Confederation – Created a strong state government and weak central government. This was in response to previously being ruled by a monarch that didn’t let the people play a part in government. State governments gave power to the people living in the region and not some far away foreign government (Central Government). This was found to be too confusing and eventually the Articles of Confederation were replaced with the United States Constitution. </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blog.nwf.org/wildlifepromise/files/2010/11/Echo-Lake-Colorado_Jim-Lawrence.jpg"/>
          <p:cNvPicPr>
            <a:picLocks noChangeAspect="1" noChangeArrowheads="1"/>
          </p:cNvPicPr>
          <p:nvPr/>
        </p:nvPicPr>
        <p:blipFill>
          <a:blip r:embed="rId3" cstate="print"/>
          <a:srcRect t="22844"/>
          <a:stretch>
            <a:fillRect/>
          </a:stretch>
        </p:blipFill>
        <p:spPr bwMode="auto">
          <a:xfrm>
            <a:off x="2667000" y="4419600"/>
            <a:ext cx="3886200" cy="2316290"/>
          </a:xfrm>
          <a:prstGeom prst="rect">
            <a:avLst/>
          </a:prstGeom>
          <a:noFill/>
        </p:spPr>
      </p:pic>
      <p:sp>
        <p:nvSpPr>
          <p:cNvPr id="2" name="Title 1"/>
          <p:cNvSpPr>
            <a:spLocks noGrp="1"/>
          </p:cNvSpPr>
          <p:nvPr>
            <p:ph type="title"/>
          </p:nvPr>
        </p:nvSpPr>
        <p:spPr>
          <a:xfrm>
            <a:off x="533400" y="0"/>
            <a:ext cx="8229600" cy="1143000"/>
          </a:xfrm>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990600"/>
            <a:ext cx="8610600" cy="4038600"/>
          </a:xfrm>
        </p:spPr>
        <p:txBody>
          <a:bodyPr>
            <a:normAutofit/>
          </a:bodyPr>
          <a:lstStyle/>
          <a:p>
            <a:r>
              <a:rPr lang="en-US" dirty="0" smtClean="0"/>
              <a:t>England loses control of the resources and market in America -  This will be costly for England. They no longer have mercantilism from America to depend on. Now if they want to get resources from America they will have to purchase them fair and square. Also they are not the only country trading with America. As a result they will not be making as much money.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1219200"/>
            <a:ext cx="5867400" cy="5638800"/>
          </a:xfrm>
        </p:spPr>
        <p:txBody>
          <a:bodyPr/>
          <a:lstStyle/>
          <a:p>
            <a:r>
              <a:rPr lang="en-US" u="sng" dirty="0" smtClean="0"/>
              <a:t>Pennsylvania’s Part in the War </a:t>
            </a:r>
            <a:r>
              <a:rPr lang="en-US" dirty="0" smtClean="0"/>
              <a:t>-  	</a:t>
            </a:r>
          </a:p>
          <a:p>
            <a:pPr lvl="1"/>
            <a:r>
              <a:rPr lang="en-US" dirty="0" smtClean="0"/>
              <a:t>1</a:t>
            </a:r>
            <a:r>
              <a:rPr lang="en-US" baseline="30000" dirty="0" smtClean="0"/>
              <a:t>st</a:t>
            </a:r>
            <a:r>
              <a:rPr lang="en-US" dirty="0" smtClean="0"/>
              <a:t> and 2</a:t>
            </a:r>
            <a:r>
              <a:rPr lang="en-US" baseline="30000" dirty="0" smtClean="0"/>
              <a:t>nd</a:t>
            </a:r>
            <a:r>
              <a:rPr lang="en-US" dirty="0" smtClean="0"/>
              <a:t> Continental Congress</a:t>
            </a:r>
          </a:p>
          <a:p>
            <a:pPr lvl="1"/>
            <a:r>
              <a:rPr lang="en-US" dirty="0" smtClean="0"/>
              <a:t>Declaration of Independence</a:t>
            </a:r>
          </a:p>
          <a:p>
            <a:pPr lvl="1"/>
            <a:r>
              <a:rPr lang="en-US" dirty="0" smtClean="0"/>
              <a:t>Produced supplies for the war effort</a:t>
            </a:r>
          </a:p>
          <a:p>
            <a:pPr lvl="1"/>
            <a:r>
              <a:rPr lang="en-US" dirty="0" smtClean="0"/>
              <a:t>Valley Forge</a:t>
            </a:r>
          </a:p>
          <a:p>
            <a:pPr lvl="1"/>
            <a:r>
              <a:rPr lang="en-US" dirty="0" smtClean="0"/>
              <a:t>Many Pennsylvanians Participated and Influenced the War and Outcome of our Country</a:t>
            </a:r>
          </a:p>
          <a:p>
            <a:pPr lvl="1"/>
            <a:r>
              <a:rPr lang="en-US" dirty="0" smtClean="0"/>
              <a:t>Constitutional Convention</a:t>
            </a:r>
            <a:endParaRPr lang="en-US" dirty="0"/>
          </a:p>
        </p:txBody>
      </p:sp>
      <p:pic>
        <p:nvPicPr>
          <p:cNvPr id="89090" name="Picture 2" descr="http://www.statesymbolsusa.org/IMAGES/QUARTERS/Pennsylvania-quarter.jpg"/>
          <p:cNvPicPr>
            <a:picLocks noChangeAspect="1" noChangeArrowheads="1"/>
          </p:cNvPicPr>
          <p:nvPr/>
        </p:nvPicPr>
        <p:blipFill>
          <a:blip r:embed="rId3" cstate="print"/>
          <a:srcRect/>
          <a:stretch>
            <a:fillRect/>
          </a:stretch>
        </p:blipFill>
        <p:spPr bwMode="auto">
          <a:xfrm rot="1037701">
            <a:off x="5827935" y="1790746"/>
            <a:ext cx="2719465" cy="271122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457200" y="1600200"/>
            <a:ext cx="4800600" cy="4709160"/>
          </a:xfrm>
        </p:spPr>
        <p:txBody>
          <a:bodyPr/>
          <a:lstStyle/>
          <a:p>
            <a:r>
              <a:rPr lang="en-US" u="sng" dirty="0" smtClean="0"/>
              <a:t>1</a:t>
            </a:r>
            <a:r>
              <a:rPr lang="en-US" u="sng" baseline="30000" dirty="0" smtClean="0"/>
              <a:t>st</a:t>
            </a:r>
            <a:r>
              <a:rPr lang="en-US" u="sng" dirty="0" smtClean="0"/>
              <a:t> Continental Congress</a:t>
            </a:r>
          </a:p>
          <a:p>
            <a:pPr lvl="1"/>
            <a:r>
              <a:rPr lang="en-US" dirty="0" smtClean="0"/>
              <a:t>Boycott English Goods</a:t>
            </a:r>
          </a:p>
          <a:p>
            <a:pPr lvl="1"/>
            <a:r>
              <a:rPr lang="en-US" dirty="0" smtClean="0"/>
              <a:t>Try to get England to stop passing unfair taxes.</a:t>
            </a:r>
          </a:p>
          <a:p>
            <a:r>
              <a:rPr lang="en-US" u="sng" dirty="0" smtClean="0"/>
              <a:t>2</a:t>
            </a:r>
            <a:r>
              <a:rPr lang="en-US" u="sng" baseline="30000" dirty="0" smtClean="0"/>
              <a:t>nd</a:t>
            </a:r>
            <a:r>
              <a:rPr lang="en-US" u="sng" dirty="0" smtClean="0"/>
              <a:t> Continental Congres</a:t>
            </a:r>
            <a:r>
              <a:rPr lang="en-US" dirty="0" smtClean="0"/>
              <a:t>s</a:t>
            </a:r>
          </a:p>
          <a:p>
            <a:pPr lvl="1"/>
            <a:r>
              <a:rPr lang="en-US" dirty="0" smtClean="0"/>
              <a:t>Declaration of Independence</a:t>
            </a:r>
          </a:p>
          <a:p>
            <a:pPr lvl="1"/>
            <a:r>
              <a:rPr lang="en-US" dirty="0" smtClean="0"/>
              <a:t>George Washington is appointed commander of the American Army</a:t>
            </a:r>
            <a:endParaRPr lang="en-US" dirty="0"/>
          </a:p>
        </p:txBody>
      </p:sp>
      <p:pic>
        <p:nvPicPr>
          <p:cNvPr id="87042" name="Picture 2" descr="http://www.revolutionary-war-and-beyond.com/image-files/first-continental-congress-large.jpg"/>
          <p:cNvPicPr>
            <a:picLocks noChangeAspect="1" noChangeArrowheads="1"/>
          </p:cNvPicPr>
          <p:nvPr/>
        </p:nvPicPr>
        <p:blipFill>
          <a:blip r:embed="rId3" cstate="print"/>
          <a:srcRect/>
          <a:stretch>
            <a:fillRect/>
          </a:stretch>
        </p:blipFill>
        <p:spPr bwMode="auto">
          <a:xfrm>
            <a:off x="5334000" y="1447800"/>
            <a:ext cx="3479692" cy="2533651"/>
          </a:xfrm>
          <a:prstGeom prst="rect">
            <a:avLst/>
          </a:prstGeom>
          <a:noFill/>
        </p:spPr>
      </p:pic>
      <p:pic>
        <p:nvPicPr>
          <p:cNvPr id="87044" name="Picture 4" descr="http://baltimore-maryland.org/history/continentalcongress.jpg"/>
          <p:cNvPicPr>
            <a:picLocks noChangeAspect="1" noChangeArrowheads="1"/>
          </p:cNvPicPr>
          <p:nvPr/>
        </p:nvPicPr>
        <p:blipFill>
          <a:blip r:embed="rId4" cstate="print"/>
          <a:srcRect/>
          <a:stretch>
            <a:fillRect/>
          </a:stretch>
        </p:blipFill>
        <p:spPr bwMode="auto">
          <a:xfrm>
            <a:off x="5105400" y="4191000"/>
            <a:ext cx="3810000" cy="249555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sp>
        <p:nvSpPr>
          <p:cNvPr id="5" name="Content Placeholder 4"/>
          <p:cNvSpPr>
            <a:spLocks noGrp="1"/>
          </p:cNvSpPr>
          <p:nvPr>
            <p:ph idx="1"/>
          </p:nvPr>
        </p:nvSpPr>
        <p:spPr/>
        <p:txBody>
          <a:bodyPr>
            <a:noAutofit/>
          </a:bodyPr>
          <a:lstStyle/>
          <a:p>
            <a:r>
              <a:rPr lang="en-US" b="1" u="sng" dirty="0" smtClean="0"/>
              <a:t>Trade:</a:t>
            </a:r>
          </a:p>
          <a:p>
            <a:pPr lvl="2"/>
            <a:r>
              <a:rPr lang="en-US" sz="2800" b="1" dirty="0" smtClean="0">
                <a:solidFill>
                  <a:schemeClr val="accent4">
                    <a:lumMod val="75000"/>
                  </a:schemeClr>
                </a:solidFill>
              </a:rPr>
              <a:t>British – Wanted to continue trade with the Native Americans.</a:t>
            </a:r>
          </a:p>
          <a:p>
            <a:pPr lvl="2">
              <a:buNone/>
            </a:pPr>
            <a:endParaRPr lang="en-US" sz="2800" b="1" dirty="0" smtClean="0">
              <a:solidFill>
                <a:srgbClr val="00B0F0"/>
              </a:solidFill>
            </a:endParaRPr>
          </a:p>
          <a:p>
            <a:pPr lvl="2"/>
            <a:r>
              <a:rPr lang="en-US" sz="2800" b="1" dirty="0" smtClean="0">
                <a:solidFill>
                  <a:srgbClr val="C00000"/>
                </a:solidFill>
              </a:rPr>
              <a:t>French – Wanted to keep PA traders out of the Ohio Valley. They also wanted to control trade with the Native Americans.</a:t>
            </a:r>
          </a:p>
          <a:p>
            <a:pPr lvl="2">
              <a:buNone/>
            </a:pPr>
            <a:endParaRPr lang="en-US" sz="2800" b="1" dirty="0" smtClean="0">
              <a:solidFill>
                <a:srgbClr val="FF0000"/>
              </a:solidFill>
            </a:endParaRPr>
          </a:p>
          <a:p>
            <a:pPr lvl="2"/>
            <a:r>
              <a:rPr lang="en-US" sz="2800" b="1" dirty="0" smtClean="0">
                <a:solidFill>
                  <a:srgbClr val="6B492F"/>
                </a:solidFill>
              </a:rPr>
              <a:t>Native Americans – Wanted to continue trading with Europeans for manufactured goods such as; guns, knives, etc…</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1295400"/>
            <a:ext cx="8229600" cy="5257800"/>
          </a:xfrm>
        </p:spPr>
        <p:txBody>
          <a:bodyPr>
            <a:normAutofit lnSpcReduction="10000"/>
          </a:bodyPr>
          <a:lstStyle/>
          <a:p>
            <a:r>
              <a:rPr lang="en-US" u="sng" dirty="0" smtClean="0"/>
              <a:t>Declaration of Independence</a:t>
            </a:r>
          </a:p>
          <a:p>
            <a:pPr lvl="1"/>
            <a:r>
              <a:rPr lang="en-US" dirty="0" smtClean="0"/>
              <a:t>Declared or stated that America was free from England’s rule. </a:t>
            </a:r>
          </a:p>
          <a:p>
            <a:pPr lvl="1"/>
            <a:r>
              <a:rPr lang="en-US" dirty="0" smtClean="0"/>
              <a:t>Left out topics like slavery because the southern states would not sign it if it included laws banning slavery. </a:t>
            </a:r>
          </a:p>
          <a:p>
            <a:pPr lvl="1"/>
            <a:r>
              <a:rPr lang="en-US" dirty="0" smtClean="0"/>
              <a:t>Approved by 12 Colonies on</a:t>
            </a:r>
          </a:p>
          <a:p>
            <a:pPr lvl="1">
              <a:buNone/>
            </a:pPr>
            <a:r>
              <a:rPr lang="en-US" dirty="0" smtClean="0"/>
              <a:t>     July 4, 1776. NY decided not</a:t>
            </a:r>
          </a:p>
          <a:p>
            <a:pPr lvl="1">
              <a:buNone/>
            </a:pPr>
            <a:r>
              <a:rPr lang="en-US" dirty="0" smtClean="0"/>
              <a:t>     to vote. NY had many </a:t>
            </a:r>
          </a:p>
          <a:p>
            <a:pPr lvl="1">
              <a:buNone/>
            </a:pPr>
            <a:r>
              <a:rPr lang="en-US" dirty="0" smtClean="0"/>
              <a:t>     citizens that did not want to </a:t>
            </a:r>
          </a:p>
          <a:p>
            <a:pPr lvl="1">
              <a:buNone/>
            </a:pPr>
            <a:r>
              <a:rPr lang="en-US" dirty="0" smtClean="0"/>
              <a:t>     declare independence from </a:t>
            </a:r>
          </a:p>
          <a:p>
            <a:pPr lvl="1">
              <a:buNone/>
            </a:pPr>
            <a:r>
              <a:rPr lang="en-US" dirty="0" smtClean="0"/>
              <a:t>     England. </a:t>
            </a:r>
          </a:p>
          <a:p>
            <a:pPr lvl="1">
              <a:buNone/>
            </a:pPr>
            <a:r>
              <a:rPr lang="en-US" dirty="0" smtClean="0"/>
              <a:t>	 </a:t>
            </a:r>
            <a:endParaRPr lang="en-US" dirty="0"/>
          </a:p>
        </p:txBody>
      </p:sp>
      <p:pic>
        <p:nvPicPr>
          <p:cNvPr id="84994" name="Picture 2" descr="http://2.bp.blogspot.com/_2WWBOxIRRws/TT3hA1X_elI/AAAAAAAAANY/Odolb4TlabA/s1600/the-signing-of-the-declaration-of-independence.jpeg"/>
          <p:cNvPicPr>
            <a:picLocks noChangeAspect="1" noChangeArrowheads="1"/>
          </p:cNvPicPr>
          <p:nvPr/>
        </p:nvPicPr>
        <p:blipFill>
          <a:blip r:embed="rId3" cstate="print"/>
          <a:srcRect/>
          <a:stretch>
            <a:fillRect/>
          </a:stretch>
        </p:blipFill>
        <p:spPr bwMode="auto">
          <a:xfrm>
            <a:off x="5360873" y="4379994"/>
            <a:ext cx="3783127" cy="247800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A photograph of a covered wagon housed in a barn."/>
          <p:cNvPicPr>
            <a:picLocks noChangeAspect="1" noChangeArrowheads="1"/>
          </p:cNvPicPr>
          <p:nvPr/>
        </p:nvPicPr>
        <p:blipFill>
          <a:blip r:embed="rId3" cstate="print"/>
          <a:srcRect/>
          <a:stretch>
            <a:fillRect/>
          </a:stretch>
        </p:blipFill>
        <p:spPr bwMode="auto">
          <a:xfrm>
            <a:off x="5486400" y="4182110"/>
            <a:ext cx="3276600" cy="2675890"/>
          </a:xfrm>
          <a:prstGeom prst="rect">
            <a:avLst/>
          </a:prstGeom>
          <a:noFill/>
        </p:spPr>
      </p:pic>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457200" y="1143000"/>
            <a:ext cx="8229600" cy="4709160"/>
          </a:xfrm>
        </p:spPr>
        <p:txBody>
          <a:bodyPr/>
          <a:lstStyle/>
          <a:p>
            <a:r>
              <a:rPr lang="en-US" b="1" u="sng" dirty="0" smtClean="0"/>
              <a:t>Produced Supplies for the War Effort – </a:t>
            </a:r>
          </a:p>
          <a:p>
            <a:pPr lvl="1"/>
            <a:r>
              <a:rPr lang="en-US" dirty="0" smtClean="0"/>
              <a:t>Riffles made in Lancaster</a:t>
            </a:r>
          </a:p>
          <a:p>
            <a:pPr lvl="1"/>
            <a:r>
              <a:rPr lang="en-US" dirty="0" smtClean="0"/>
              <a:t>Conestoga Wagons which were used to haul supplies were also made in Lancaster. </a:t>
            </a:r>
          </a:p>
          <a:p>
            <a:pPr lvl="1"/>
            <a:r>
              <a:rPr lang="en-US" dirty="0" smtClean="0"/>
              <a:t>Cannons made in Philadelphia and other iron furnaces around PA. </a:t>
            </a:r>
          </a:p>
          <a:p>
            <a:pPr lvl="1"/>
            <a:r>
              <a:rPr lang="en-US" dirty="0" smtClean="0"/>
              <a:t>Carlisle, PA was the storage site for ammunition and military supplies. </a:t>
            </a:r>
          </a:p>
          <a:p>
            <a:pPr lvl="1"/>
            <a:endParaRPr lang="en-US" dirty="0"/>
          </a:p>
        </p:txBody>
      </p:sp>
      <p:pic>
        <p:nvPicPr>
          <p:cNvPr id="103428" name="Picture 4" descr="http://daphne.palomar.edu/scrout/ams100/images/336-341.jpg"/>
          <p:cNvPicPr>
            <a:picLocks noChangeAspect="1" noChangeArrowheads="1"/>
          </p:cNvPicPr>
          <p:nvPr/>
        </p:nvPicPr>
        <p:blipFill>
          <a:blip r:embed="rId4" cstate="print"/>
          <a:srcRect/>
          <a:stretch>
            <a:fillRect/>
          </a:stretch>
        </p:blipFill>
        <p:spPr bwMode="auto">
          <a:xfrm>
            <a:off x="838201" y="4509744"/>
            <a:ext cx="3505200" cy="2348255"/>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8" name="Picture 4" descr="http://www.planetware.com/i/photo/valley-forge-national-historical-park-pennsylvania-pa129.jpg"/>
          <p:cNvPicPr>
            <a:picLocks noChangeAspect="1" noChangeArrowheads="1"/>
          </p:cNvPicPr>
          <p:nvPr/>
        </p:nvPicPr>
        <p:blipFill>
          <a:blip r:embed="rId3" cstate="print"/>
          <a:srcRect t="32000"/>
          <a:stretch>
            <a:fillRect/>
          </a:stretch>
        </p:blipFill>
        <p:spPr bwMode="auto">
          <a:xfrm>
            <a:off x="6781800" y="2362200"/>
            <a:ext cx="2133600" cy="2178451"/>
          </a:xfrm>
          <a:prstGeom prst="rect">
            <a:avLst/>
          </a:prstGeom>
          <a:noFill/>
        </p:spPr>
      </p:pic>
      <p:sp>
        <p:nvSpPr>
          <p:cNvPr id="2" name="Title 1"/>
          <p:cNvSpPr>
            <a:spLocks noGrp="1"/>
          </p:cNvSpPr>
          <p:nvPr>
            <p:ph type="title"/>
          </p:nvPr>
        </p:nvSpPr>
        <p:spPr>
          <a:xfrm>
            <a:off x="457200" y="0"/>
            <a:ext cx="8229600" cy="1143000"/>
          </a:xfrm>
        </p:spPr>
        <p:txBody>
          <a:bodyPr>
            <a:normAutofit fontScale="90000"/>
          </a:bodyPr>
          <a:lstStyle/>
          <a:p>
            <a:r>
              <a:rPr lang="en-US" sz="4400" dirty="0" smtClean="0">
                <a:solidFill>
                  <a:srgbClr val="203666"/>
                </a:solidFill>
                <a:latin typeface="Biondi" pitchFamily="2" charset="0"/>
              </a:rPr>
              <a:t>The</a:t>
            </a:r>
            <a:r>
              <a:rPr lang="en-US" sz="1000" u="sng" dirty="0" smtClean="0">
                <a:ln>
                  <a:noFill/>
                </a:ln>
                <a:solidFill>
                  <a:prstClr val="white"/>
                </a:solidFill>
                <a:effectLst/>
                <a:latin typeface="Book Antiqua"/>
                <a:ea typeface="+mn-ea"/>
                <a:cs typeface="+mn-cs"/>
                <a:hlinkClick r:id="rId4"/>
              </a:rPr>
              <a:t> </a:t>
            </a:r>
            <a:r>
              <a:rPr lang="en-US" sz="4400" dirty="0" smtClean="0">
                <a:solidFill>
                  <a:srgbClr val="203666"/>
                </a:solidFill>
                <a:latin typeface="Biondi" pitchFamily="2" charset="0"/>
              </a:rPr>
              <a:t> American Revolution</a:t>
            </a:r>
            <a:br>
              <a:rPr lang="en-US" sz="4400" dirty="0" smtClean="0">
                <a:solidFill>
                  <a:srgbClr val="203666"/>
                </a:solidFill>
                <a:latin typeface="Biondi" pitchFamily="2" charset="0"/>
              </a:rPr>
            </a:br>
            <a:r>
              <a:rPr lang="en-US" sz="1000" u="sng" dirty="0" smtClean="0">
                <a:ln>
                  <a:noFill/>
                </a:ln>
                <a:solidFill>
                  <a:prstClr val="white"/>
                </a:solidFill>
                <a:effectLst/>
                <a:latin typeface="Book Antiqua"/>
                <a:hlinkClick r:id="rId4"/>
              </a:rPr>
              <a:t> http://explorepahistory.com/media.php?videoId=1-6-4 </a:t>
            </a:r>
            <a:endParaRPr lang="en-US" dirty="0"/>
          </a:p>
        </p:txBody>
      </p:sp>
      <p:sp>
        <p:nvSpPr>
          <p:cNvPr id="3" name="Content Placeholder 2"/>
          <p:cNvSpPr>
            <a:spLocks noGrp="1"/>
          </p:cNvSpPr>
          <p:nvPr>
            <p:ph idx="1"/>
          </p:nvPr>
        </p:nvSpPr>
        <p:spPr>
          <a:xfrm>
            <a:off x="0" y="914400"/>
            <a:ext cx="8229600" cy="3124200"/>
          </a:xfrm>
        </p:spPr>
        <p:txBody>
          <a:bodyPr>
            <a:normAutofit fontScale="92500"/>
          </a:bodyPr>
          <a:lstStyle/>
          <a:p>
            <a:r>
              <a:rPr lang="en-US" b="1" u="sng" dirty="0" smtClean="0"/>
              <a:t>Valley Forge</a:t>
            </a:r>
            <a:endParaRPr lang="en-US" sz="1000" b="1" u="sng" dirty="0" smtClean="0"/>
          </a:p>
          <a:p>
            <a:pPr lvl="2"/>
            <a:r>
              <a:rPr lang="en-US" dirty="0" smtClean="0"/>
              <a:t>Very long difficult winter that cost the American Army many men. </a:t>
            </a:r>
          </a:p>
          <a:p>
            <a:pPr lvl="2"/>
            <a:r>
              <a:rPr lang="en-US" dirty="0" smtClean="0"/>
              <a:t>Army was “naked and starving” Washington wrote. </a:t>
            </a:r>
          </a:p>
          <a:p>
            <a:pPr lvl="2"/>
            <a:r>
              <a:rPr lang="en-US" dirty="0" smtClean="0"/>
              <a:t>Men were trained by Baron von Stueben from Prussia</a:t>
            </a:r>
          </a:p>
          <a:p>
            <a:pPr lvl="2"/>
            <a:r>
              <a:rPr lang="en-US" dirty="0" smtClean="0"/>
              <a:t>Washington’s army was able to leave Valley Forge and persue the Redcoats forcing them to flee to NY. </a:t>
            </a:r>
          </a:p>
          <a:p>
            <a:pPr lvl="2"/>
            <a:r>
              <a:rPr lang="en-US" dirty="0" smtClean="0"/>
              <a:t>Congress could then return to the capital in Philadelphia</a:t>
            </a:r>
          </a:p>
          <a:p>
            <a:pPr lvl="2"/>
            <a:endParaRPr lang="en-US" dirty="0" smtClean="0"/>
          </a:p>
        </p:txBody>
      </p:sp>
      <p:pic>
        <p:nvPicPr>
          <p:cNvPr id="82946" name="Picture 2" descr="http://bmshistory7.wikispaces.com/file/view/PrayerAtValleyForge.jpg/198667362/PrayerAtValleyForge.jpg"/>
          <p:cNvPicPr>
            <a:picLocks noChangeAspect="1" noChangeArrowheads="1"/>
          </p:cNvPicPr>
          <p:nvPr/>
        </p:nvPicPr>
        <p:blipFill>
          <a:blip r:embed="rId5" cstate="print"/>
          <a:srcRect/>
          <a:stretch>
            <a:fillRect/>
          </a:stretch>
        </p:blipFill>
        <p:spPr bwMode="auto">
          <a:xfrm>
            <a:off x="5029200" y="4641561"/>
            <a:ext cx="3581400" cy="2216439"/>
          </a:xfrm>
          <a:prstGeom prst="rect">
            <a:avLst/>
          </a:prstGeom>
          <a:noFill/>
        </p:spPr>
      </p:pic>
      <p:pic>
        <p:nvPicPr>
          <p:cNvPr id="82950" name="Picture 6" descr="http://www.worldatlas.com/webimage/countrys/namerica/usstates/panewzz.gif"/>
          <p:cNvPicPr>
            <a:picLocks noChangeAspect="1" noChangeArrowheads="1"/>
          </p:cNvPicPr>
          <p:nvPr/>
        </p:nvPicPr>
        <p:blipFill>
          <a:blip r:embed="rId6" cstate="print"/>
          <a:srcRect l="5085" t="14193" r="3390" b="9276"/>
          <a:stretch>
            <a:fillRect/>
          </a:stretch>
        </p:blipFill>
        <p:spPr bwMode="auto">
          <a:xfrm>
            <a:off x="0" y="3886200"/>
            <a:ext cx="4613563" cy="28194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6" name="Picture 4" descr="http://waycoolhistory.com/websiteimages/convention%20painting.jpg"/>
          <p:cNvPicPr>
            <a:picLocks noChangeAspect="1" noChangeArrowheads="1"/>
          </p:cNvPicPr>
          <p:nvPr/>
        </p:nvPicPr>
        <p:blipFill>
          <a:blip r:embed="rId3" cstate="print"/>
          <a:srcRect/>
          <a:stretch>
            <a:fillRect/>
          </a:stretch>
        </p:blipFill>
        <p:spPr bwMode="auto">
          <a:xfrm>
            <a:off x="0" y="4356601"/>
            <a:ext cx="3810000" cy="2501399"/>
          </a:xfrm>
          <a:prstGeom prst="rect">
            <a:avLst/>
          </a:prstGeom>
          <a:noFill/>
        </p:spPr>
      </p:pic>
      <p:pic>
        <p:nvPicPr>
          <p:cNvPr id="105474" name="Picture 2" descr="http://upload.wikimedia.org/wikipedia/commons/d/dd/Independence_Hall_in_Philadelphia_by_Ferdinand_Richardt,_1858-63.jpg"/>
          <p:cNvPicPr>
            <a:picLocks noChangeAspect="1" noChangeArrowheads="1"/>
          </p:cNvPicPr>
          <p:nvPr/>
        </p:nvPicPr>
        <p:blipFill>
          <a:blip r:embed="rId4" cstate="print"/>
          <a:srcRect t="11287"/>
          <a:stretch>
            <a:fillRect/>
          </a:stretch>
        </p:blipFill>
        <p:spPr bwMode="auto">
          <a:xfrm>
            <a:off x="4038600" y="4283666"/>
            <a:ext cx="5105400" cy="2574334"/>
          </a:xfrm>
          <a:prstGeom prst="rect">
            <a:avLst/>
          </a:prstGeom>
          <a:noFill/>
        </p:spPr>
      </p:pic>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381000" y="1219200"/>
            <a:ext cx="8229600" cy="4709160"/>
          </a:xfrm>
        </p:spPr>
        <p:txBody>
          <a:bodyPr/>
          <a:lstStyle/>
          <a:p>
            <a:r>
              <a:rPr lang="en-US" b="1" u="sng" dirty="0" smtClean="0"/>
              <a:t>Constitutional Convention –</a:t>
            </a:r>
          </a:p>
          <a:p>
            <a:pPr lvl="1"/>
            <a:r>
              <a:rPr lang="en-US" dirty="0" smtClean="0"/>
              <a:t>Meeting to strengthen the Articles of Confederation</a:t>
            </a:r>
          </a:p>
          <a:p>
            <a:pPr lvl="1"/>
            <a:r>
              <a:rPr lang="en-US" dirty="0" smtClean="0"/>
              <a:t>Decided to create a whole new document</a:t>
            </a:r>
          </a:p>
          <a:p>
            <a:pPr lvl="1"/>
            <a:r>
              <a:rPr lang="en-US" dirty="0" smtClean="0"/>
              <a:t>Delegates met in Independence Hall in Philadelphia to debate and write the Constitution. </a:t>
            </a:r>
          </a:p>
          <a:p>
            <a:pPr lvl="1"/>
            <a:r>
              <a:rPr lang="en-US" dirty="0" smtClean="0"/>
              <a:t>Of 55 delegates, 8 were from PA. More than any other state.  </a:t>
            </a:r>
          </a:p>
          <a:p>
            <a:pPr lvl="1"/>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descr="Gen. Mad Anthony Wayne"/>
          <p:cNvPicPr>
            <a:picLocks noChangeAspect="1" noChangeArrowheads="1"/>
          </p:cNvPicPr>
          <p:nvPr/>
        </p:nvPicPr>
        <p:blipFill>
          <a:blip r:embed="rId3" cstate="print"/>
          <a:srcRect/>
          <a:stretch>
            <a:fillRect/>
          </a:stretch>
        </p:blipFill>
        <p:spPr bwMode="auto">
          <a:xfrm>
            <a:off x="838200" y="3505200"/>
            <a:ext cx="2438400" cy="3076726"/>
          </a:xfrm>
          <a:prstGeom prst="rect">
            <a:avLst/>
          </a:prstGeom>
          <a:noFill/>
        </p:spPr>
      </p:pic>
      <p:sp>
        <p:nvSpPr>
          <p:cNvPr id="2" name="Title 1"/>
          <p:cNvSpPr>
            <a:spLocks noGrp="1"/>
          </p:cNvSpPr>
          <p:nvPr>
            <p:ph type="title"/>
          </p:nvPr>
        </p:nvSpPr>
        <p:spPr>
          <a:xfrm>
            <a:off x="457200" y="0"/>
            <a:ext cx="8229600" cy="1143000"/>
          </a:xfrm>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838200"/>
            <a:ext cx="9144000" cy="2438400"/>
          </a:xfrm>
        </p:spPr>
        <p:txBody>
          <a:bodyPr>
            <a:normAutofit fontScale="92500" lnSpcReduction="10000"/>
          </a:bodyPr>
          <a:lstStyle/>
          <a:p>
            <a:r>
              <a:rPr lang="en-US" b="1" u="sng" dirty="0" smtClean="0"/>
              <a:t>Mad Anthony Wayne</a:t>
            </a:r>
          </a:p>
          <a:p>
            <a:pPr lvl="1"/>
            <a:r>
              <a:rPr lang="en-US" dirty="0" smtClean="0"/>
              <a:t>Born in Chester, PA</a:t>
            </a:r>
          </a:p>
          <a:p>
            <a:pPr lvl="1"/>
            <a:r>
              <a:rPr lang="en-US" dirty="0" smtClean="0"/>
              <a:t>General who led many Pennsylvanian troops</a:t>
            </a:r>
          </a:p>
          <a:p>
            <a:pPr lvl="1"/>
            <a:r>
              <a:rPr lang="en-US" dirty="0" smtClean="0"/>
              <a:t>Secured the western border of the United States</a:t>
            </a:r>
          </a:p>
          <a:p>
            <a:pPr lvl="1"/>
            <a:r>
              <a:rPr lang="en-US" dirty="0" smtClean="0"/>
              <a:t>Defeated the Native Americans at the Battle of Fallen Timbers</a:t>
            </a:r>
          </a:p>
          <a:p>
            <a:pPr lvl="1"/>
            <a:r>
              <a:rPr lang="en-US" dirty="0" smtClean="0"/>
              <a:t>Waynesburg, PA is named for Mad Anthony Wayne</a:t>
            </a:r>
            <a:endParaRPr lang="en-US" dirty="0"/>
          </a:p>
        </p:txBody>
      </p:sp>
      <p:pic>
        <p:nvPicPr>
          <p:cNvPr id="80902" name="Picture 6" descr="http://www.history.army.mil/books/AMH/Map05-13.jpg"/>
          <p:cNvPicPr>
            <a:picLocks noChangeAspect="1" noChangeArrowheads="1"/>
          </p:cNvPicPr>
          <p:nvPr/>
        </p:nvPicPr>
        <p:blipFill>
          <a:blip r:embed="rId4" cstate="print"/>
          <a:srcRect/>
          <a:stretch>
            <a:fillRect/>
          </a:stretch>
        </p:blipFill>
        <p:spPr bwMode="auto">
          <a:xfrm>
            <a:off x="4572000" y="3200399"/>
            <a:ext cx="4572000" cy="3521383"/>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1600200"/>
            <a:ext cx="5943600" cy="4709160"/>
          </a:xfrm>
        </p:spPr>
        <p:txBody>
          <a:bodyPr/>
          <a:lstStyle/>
          <a:p>
            <a:r>
              <a:rPr lang="en-US" b="1" u="sng" dirty="0" smtClean="0"/>
              <a:t>Robert Morris</a:t>
            </a:r>
          </a:p>
          <a:p>
            <a:pPr lvl="1"/>
            <a:r>
              <a:rPr lang="en-US" dirty="0" smtClean="0"/>
              <a:t>Helped raise money to pay for the war</a:t>
            </a:r>
          </a:p>
          <a:p>
            <a:pPr lvl="1"/>
            <a:r>
              <a:rPr lang="en-US" dirty="0" smtClean="0"/>
              <a:t>After the war –</a:t>
            </a:r>
          </a:p>
          <a:p>
            <a:pPr lvl="2"/>
            <a:r>
              <a:rPr lang="en-US" dirty="0" smtClean="0"/>
              <a:t>Created the National Bank</a:t>
            </a:r>
          </a:p>
          <a:p>
            <a:pPr lvl="2"/>
            <a:r>
              <a:rPr lang="en-US" dirty="0" smtClean="0"/>
              <a:t>Was Secretary of the Treasury </a:t>
            </a:r>
          </a:p>
          <a:p>
            <a:pPr lvl="2"/>
            <a:r>
              <a:rPr lang="en-US" dirty="0" smtClean="0"/>
              <a:t>PA Senator</a:t>
            </a:r>
          </a:p>
          <a:p>
            <a:pPr lvl="2"/>
            <a:r>
              <a:rPr lang="en-US" dirty="0" smtClean="0"/>
              <a:t>Signed the Constitution</a:t>
            </a:r>
          </a:p>
          <a:p>
            <a:pPr lvl="2"/>
            <a:r>
              <a:rPr lang="en-US" dirty="0" smtClean="0"/>
              <a:t>Robert Morris University is named after him</a:t>
            </a:r>
          </a:p>
        </p:txBody>
      </p:sp>
      <p:pic>
        <p:nvPicPr>
          <p:cNvPr id="78850" name="Picture 2" descr="http://www.philadelphia-reflections.com/images/Robert_morris_3.jpg"/>
          <p:cNvPicPr>
            <a:picLocks noChangeAspect="1" noChangeArrowheads="1"/>
          </p:cNvPicPr>
          <p:nvPr/>
        </p:nvPicPr>
        <p:blipFill>
          <a:blip r:embed="rId3" cstate="print"/>
          <a:srcRect/>
          <a:stretch>
            <a:fillRect/>
          </a:stretch>
        </p:blipFill>
        <p:spPr bwMode="auto">
          <a:xfrm>
            <a:off x="5715000" y="1905000"/>
            <a:ext cx="3166204" cy="38100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0" y="1524000"/>
            <a:ext cx="8229600" cy="4709160"/>
          </a:xfrm>
        </p:spPr>
        <p:txBody>
          <a:bodyPr/>
          <a:lstStyle/>
          <a:p>
            <a:r>
              <a:rPr lang="en-US" b="1" u="sng" dirty="0" smtClean="0"/>
              <a:t>Ben Franklin</a:t>
            </a:r>
          </a:p>
          <a:p>
            <a:pPr lvl="1"/>
            <a:r>
              <a:rPr lang="en-US" dirty="0" smtClean="0"/>
              <a:t>Negotiated with the French and earned their support. The French then sent money, food, guns, soldiers and ships to aid the colonies. </a:t>
            </a:r>
          </a:p>
          <a:p>
            <a:pPr lvl="1"/>
            <a:r>
              <a:rPr lang="en-US" dirty="0" smtClean="0"/>
              <a:t>Involved with the writing of the Declaration of Independence, worked out </a:t>
            </a:r>
          </a:p>
          <a:p>
            <a:pPr lvl="1">
              <a:buNone/>
            </a:pPr>
            <a:r>
              <a:rPr lang="en-US" dirty="0" smtClean="0"/>
              <a:t>    details of the peace treaty, and </a:t>
            </a:r>
          </a:p>
          <a:p>
            <a:pPr lvl="1">
              <a:buNone/>
            </a:pPr>
            <a:r>
              <a:rPr lang="en-US" dirty="0" smtClean="0"/>
              <a:t>     was involved in the </a:t>
            </a:r>
          </a:p>
          <a:p>
            <a:pPr lvl="1">
              <a:buNone/>
            </a:pPr>
            <a:r>
              <a:rPr lang="en-US" dirty="0" smtClean="0"/>
              <a:t>     Constitutional Convention. </a:t>
            </a:r>
          </a:p>
          <a:p>
            <a:pPr lvl="1">
              <a:buNone/>
            </a:pPr>
            <a:r>
              <a:rPr lang="en-US" dirty="0" smtClean="0"/>
              <a:t>    He was known as the </a:t>
            </a:r>
          </a:p>
          <a:p>
            <a:pPr lvl="1">
              <a:buNone/>
            </a:pPr>
            <a:r>
              <a:rPr lang="en-US" dirty="0" smtClean="0"/>
              <a:t>    “Great Pacifier” at the Convention.</a:t>
            </a:r>
          </a:p>
        </p:txBody>
      </p:sp>
      <p:sp>
        <p:nvSpPr>
          <p:cNvPr id="76802" name="AutoShape 2" descr="http://static.tvtropes.org/pmwiki/pub/images/ben_frankli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76804" name="Picture 4" descr="http://static.tvtropes.org/pmwiki/pub/images/ben_franklin.jpg"/>
          <p:cNvPicPr>
            <a:picLocks noChangeAspect="1" noChangeArrowheads="1"/>
          </p:cNvPicPr>
          <p:nvPr/>
        </p:nvPicPr>
        <p:blipFill>
          <a:blip r:embed="rId3" cstate="print"/>
          <a:srcRect/>
          <a:stretch>
            <a:fillRect/>
          </a:stretch>
        </p:blipFill>
        <p:spPr bwMode="auto">
          <a:xfrm>
            <a:off x="6096000" y="3733800"/>
            <a:ext cx="2857500" cy="2819401"/>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152400" y="1371600"/>
            <a:ext cx="8229600" cy="4709160"/>
          </a:xfrm>
        </p:spPr>
        <p:txBody>
          <a:bodyPr/>
          <a:lstStyle/>
          <a:p>
            <a:r>
              <a:rPr lang="en-US" b="1" u="sng" dirty="0" smtClean="0"/>
              <a:t>Molly Pitcher </a:t>
            </a:r>
            <a:r>
              <a:rPr lang="en-US" dirty="0" smtClean="0"/>
              <a:t>(Mary Hayes)</a:t>
            </a:r>
          </a:p>
          <a:p>
            <a:pPr lvl="2"/>
            <a:r>
              <a:rPr lang="en-US" dirty="0" smtClean="0"/>
              <a:t>Followed her husband to battle</a:t>
            </a:r>
          </a:p>
          <a:p>
            <a:pPr lvl="2"/>
            <a:r>
              <a:rPr lang="en-US" dirty="0" smtClean="0"/>
              <a:t>Carried pitchers of water to soldiers</a:t>
            </a:r>
          </a:p>
          <a:p>
            <a:pPr lvl="2"/>
            <a:r>
              <a:rPr lang="en-US" dirty="0" smtClean="0"/>
              <a:t>Took over her husbands position at the cannon when he was wounded</a:t>
            </a:r>
          </a:p>
        </p:txBody>
      </p:sp>
      <p:pic>
        <p:nvPicPr>
          <p:cNvPr id="74754" name="Picture 2" descr="http://goodyear-mascaro.org/gallery/MollyPitcher.jpg"/>
          <p:cNvPicPr>
            <a:picLocks noChangeAspect="1" noChangeArrowheads="1"/>
          </p:cNvPicPr>
          <p:nvPr/>
        </p:nvPicPr>
        <p:blipFill>
          <a:blip r:embed="rId3" cstate="print"/>
          <a:srcRect/>
          <a:stretch>
            <a:fillRect/>
          </a:stretch>
        </p:blipFill>
        <p:spPr bwMode="auto">
          <a:xfrm>
            <a:off x="3962400" y="3362324"/>
            <a:ext cx="4967936" cy="3495676"/>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228600" y="1219200"/>
            <a:ext cx="4267200" cy="2895600"/>
          </a:xfrm>
        </p:spPr>
        <p:txBody>
          <a:bodyPr/>
          <a:lstStyle/>
          <a:p>
            <a:r>
              <a:rPr lang="en-US" b="1" u="sng" dirty="0" smtClean="0"/>
              <a:t>Sarah Bache</a:t>
            </a:r>
          </a:p>
          <a:p>
            <a:pPr lvl="2"/>
            <a:r>
              <a:rPr lang="en-US" dirty="0" smtClean="0"/>
              <a:t>Daughter of Ben Franklin</a:t>
            </a:r>
          </a:p>
          <a:p>
            <a:pPr lvl="2"/>
            <a:r>
              <a:rPr lang="en-US" dirty="0" smtClean="0"/>
              <a:t>Organized 2,000 women in Philadelphia to sew clothing for soldiers</a:t>
            </a:r>
            <a:endParaRPr lang="en-US" dirty="0"/>
          </a:p>
        </p:txBody>
      </p:sp>
      <p:pic>
        <p:nvPicPr>
          <p:cNvPr id="72706" name="Picture 2" descr="http://upload.wikimedia.org/wikipedia/commons/thumb/7/78/Sarah_Franklin_Bache1793.jpg/200px-Sarah_Franklin_Bache1793.jpg"/>
          <p:cNvPicPr>
            <a:picLocks noChangeAspect="1" noChangeArrowheads="1"/>
          </p:cNvPicPr>
          <p:nvPr/>
        </p:nvPicPr>
        <p:blipFill>
          <a:blip r:embed="rId3" cstate="print"/>
          <a:srcRect/>
          <a:stretch>
            <a:fillRect/>
          </a:stretch>
        </p:blipFill>
        <p:spPr bwMode="auto">
          <a:xfrm>
            <a:off x="1219200" y="3886200"/>
            <a:ext cx="2252623" cy="2725674"/>
          </a:xfrm>
          <a:prstGeom prst="rect">
            <a:avLst/>
          </a:prstGeom>
          <a:noFill/>
        </p:spPr>
      </p:pic>
      <p:pic>
        <p:nvPicPr>
          <p:cNvPr id="72708" name="Picture 4" descr="http://www.umbc.edu/che/tahlessons/lesson_images/How_Did_the_Public_View_Women's_Contributions_to_the_Revolutionary_War_Effort.Thumbnail.jpg"/>
          <p:cNvPicPr>
            <a:picLocks noChangeAspect="1" noChangeArrowheads="1"/>
          </p:cNvPicPr>
          <p:nvPr/>
        </p:nvPicPr>
        <p:blipFill>
          <a:blip r:embed="rId4" cstate="print"/>
          <a:srcRect/>
          <a:stretch>
            <a:fillRect/>
          </a:stretch>
        </p:blipFill>
        <p:spPr bwMode="auto">
          <a:xfrm>
            <a:off x="4800600" y="1295400"/>
            <a:ext cx="3962400" cy="5289804"/>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203666"/>
                </a:solidFill>
                <a:latin typeface="Biondi" pitchFamily="2" charset="0"/>
              </a:rPr>
              <a:t>The American Revolution</a:t>
            </a:r>
            <a:endParaRPr lang="en-US" dirty="0"/>
          </a:p>
        </p:txBody>
      </p:sp>
      <p:sp>
        <p:nvSpPr>
          <p:cNvPr id="3" name="Content Placeholder 2"/>
          <p:cNvSpPr>
            <a:spLocks noGrp="1"/>
          </p:cNvSpPr>
          <p:nvPr>
            <p:ph idx="1"/>
          </p:nvPr>
        </p:nvSpPr>
        <p:spPr>
          <a:xfrm>
            <a:off x="381000" y="1295400"/>
            <a:ext cx="8229600" cy="4709160"/>
          </a:xfrm>
        </p:spPr>
        <p:txBody>
          <a:bodyPr/>
          <a:lstStyle/>
          <a:p>
            <a:r>
              <a:rPr lang="en-US" b="1" u="sng" dirty="0" smtClean="0"/>
              <a:t>Betsy Ross</a:t>
            </a:r>
          </a:p>
          <a:p>
            <a:pPr lvl="2"/>
            <a:r>
              <a:rPr lang="en-US" dirty="0" smtClean="0"/>
              <a:t>Made the first official flag for the United States at her home in Philadelphia. It had 13 stars and 13 stripes. It was adopted by Congress in 1777. </a:t>
            </a:r>
          </a:p>
        </p:txBody>
      </p:sp>
      <p:pic>
        <p:nvPicPr>
          <p:cNvPr id="64514" name="Picture 2" descr="http://s4.hubimg.com/u/3551131_f520.jpg"/>
          <p:cNvPicPr>
            <a:picLocks noChangeAspect="1" noChangeArrowheads="1"/>
          </p:cNvPicPr>
          <p:nvPr/>
        </p:nvPicPr>
        <p:blipFill>
          <a:blip r:embed="rId3" cstate="print"/>
          <a:srcRect/>
          <a:stretch>
            <a:fillRect/>
          </a:stretch>
        </p:blipFill>
        <p:spPr bwMode="auto">
          <a:xfrm>
            <a:off x="2514600" y="3124200"/>
            <a:ext cx="4953000" cy="340042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pic>
        <p:nvPicPr>
          <p:cNvPr id="4" name="Picture 2" descr="http://upload.wikimedia.org/wikipedia/commons/thumb/3/37/French_and_Indian_War_map.png/280px-French_and_Indian_War_map.png"/>
          <p:cNvPicPr>
            <a:picLocks noChangeAspect="1" noChangeArrowheads="1"/>
          </p:cNvPicPr>
          <p:nvPr/>
        </p:nvPicPr>
        <p:blipFill>
          <a:blip r:embed="rId3" cstate="print"/>
          <a:srcRect/>
          <a:stretch>
            <a:fillRect/>
          </a:stretch>
        </p:blipFill>
        <p:spPr bwMode="auto">
          <a:xfrm>
            <a:off x="2133600" y="1219200"/>
            <a:ext cx="5066406" cy="54102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C9900"/>
                </a:solidFill>
              </a:rPr>
              <a:t>The Whiskey Rebellion</a:t>
            </a:r>
            <a:endParaRPr lang="en-US" dirty="0">
              <a:solidFill>
                <a:srgbClr val="CC9900"/>
              </a:solidFill>
            </a:endParaRPr>
          </a:p>
        </p:txBody>
      </p:sp>
      <p:sp>
        <p:nvSpPr>
          <p:cNvPr id="3" name="Content Placeholder 2"/>
          <p:cNvSpPr>
            <a:spLocks noGrp="1"/>
          </p:cNvSpPr>
          <p:nvPr>
            <p:ph idx="1"/>
          </p:nvPr>
        </p:nvSpPr>
        <p:spPr>
          <a:xfrm>
            <a:off x="152400" y="1295400"/>
            <a:ext cx="3886200" cy="4709160"/>
          </a:xfrm>
        </p:spPr>
        <p:txBody>
          <a:bodyPr/>
          <a:lstStyle/>
          <a:p>
            <a:r>
              <a:rPr lang="en-US" b="1" u="sng" dirty="0" smtClean="0"/>
              <a:t>Cause –</a:t>
            </a:r>
            <a:r>
              <a:rPr lang="en-US" dirty="0" smtClean="0"/>
              <a:t> </a:t>
            </a:r>
          </a:p>
          <a:p>
            <a:pPr lvl="1"/>
            <a:r>
              <a:rPr lang="en-US" dirty="0" smtClean="0"/>
              <a:t>Tax on Whiskey</a:t>
            </a:r>
            <a:endParaRPr lang="en-US" dirty="0"/>
          </a:p>
        </p:txBody>
      </p:sp>
      <p:pic>
        <p:nvPicPr>
          <p:cNvPr id="1025" name="Picture 1" descr="Whiskey Rebellion Flag, 1794"/>
          <p:cNvPicPr>
            <a:picLocks noChangeAspect="1" noChangeArrowheads="1"/>
          </p:cNvPicPr>
          <p:nvPr/>
        </p:nvPicPr>
        <p:blipFill>
          <a:blip r:embed="rId3" cstate="print"/>
          <a:srcRect/>
          <a:stretch>
            <a:fillRect/>
          </a:stretch>
        </p:blipFill>
        <p:spPr bwMode="auto">
          <a:xfrm>
            <a:off x="1600200" y="2362200"/>
            <a:ext cx="6057900" cy="4155719"/>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a:xfrm>
            <a:off x="457200" y="914400"/>
            <a:ext cx="8229600" cy="4709160"/>
          </a:xfrm>
        </p:spPr>
        <p:txBody>
          <a:bodyPr>
            <a:normAutofit fontScale="92500" lnSpcReduction="10000"/>
          </a:bodyPr>
          <a:lstStyle/>
          <a:p>
            <a:r>
              <a:rPr lang="en-US" b="1" u="sng" dirty="0" smtClean="0"/>
              <a:t>Tax on Whiskey – </a:t>
            </a:r>
            <a:r>
              <a:rPr lang="en-US" dirty="0" smtClean="0"/>
              <a:t>While much of Eastern PA and the 13 Colonies had been fighting for freedom from England, the Western Pennsylvanian citizens were fighting for land against the Native Americans. These Pennsylvanians were the Scotch-Irish, the pioneers of western PA. These citizens were primarily grain farmers. They produced rye. A horse was only able to transport 2 bushels of rye in its natural form. However, a horse could transport 2 barrels of whiskey, which was made of 24 bushels of the grain. Thus, it was more profitable to turn the rye into whiskey!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a:xfrm>
            <a:off x="304800" y="1219200"/>
            <a:ext cx="8839200" cy="5638800"/>
          </a:xfrm>
        </p:spPr>
        <p:txBody>
          <a:bodyPr>
            <a:normAutofit/>
          </a:bodyPr>
          <a:lstStyle/>
          <a:p>
            <a:r>
              <a:rPr lang="en-US" dirty="0" smtClean="0"/>
              <a:t>During this time period it was decided that a tax was necessary to help defray the cost the new country was accumulating. The western Pennsylvanians were upset at this tax because they felt it was unfair. In their eyes, the government, who had not been very helpful to them up to this point, was just trying to punish them. </a:t>
            </a:r>
            <a:r>
              <a:rPr lang="en-US" u="sng" dirty="0" smtClean="0"/>
              <a:t>Many farmers refused to pay the tax and even turned to violence to get their point across.</a:t>
            </a:r>
            <a:endParaRPr lang="en-US" u="sng"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ttb.gov/images/image007.jpg"/>
          <p:cNvPicPr>
            <a:picLocks noChangeAspect="1" noChangeArrowheads="1"/>
          </p:cNvPicPr>
          <p:nvPr/>
        </p:nvPicPr>
        <p:blipFill>
          <a:blip r:embed="rId3" cstate="print"/>
          <a:srcRect/>
          <a:stretch>
            <a:fillRect/>
          </a:stretch>
        </p:blipFill>
        <p:spPr bwMode="auto">
          <a:xfrm>
            <a:off x="1600200" y="152400"/>
            <a:ext cx="5461108" cy="3850996"/>
          </a:xfrm>
          <a:prstGeom prst="rect">
            <a:avLst/>
          </a:prstGeom>
          <a:noFill/>
        </p:spPr>
      </p:pic>
      <p:pic>
        <p:nvPicPr>
          <p:cNvPr id="59394" name="Picture 2" descr="http://kevinrkosar.com/wordpress/wp-content/uploads/2010/11/Whiskey-Rebellion.jpg"/>
          <p:cNvPicPr>
            <a:picLocks noChangeAspect="1" noChangeArrowheads="1"/>
          </p:cNvPicPr>
          <p:nvPr/>
        </p:nvPicPr>
        <p:blipFill>
          <a:blip r:embed="rId4" cstate="print"/>
          <a:srcRect/>
          <a:stretch>
            <a:fillRect/>
          </a:stretch>
        </p:blipFill>
        <p:spPr bwMode="auto">
          <a:xfrm>
            <a:off x="838200" y="3733800"/>
            <a:ext cx="6953250" cy="291465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p:txBody>
          <a:bodyPr/>
          <a:lstStyle/>
          <a:p>
            <a:r>
              <a:rPr lang="en-US" b="1" u="sng" dirty="0" smtClean="0"/>
              <a:t>Effects –</a:t>
            </a:r>
            <a:r>
              <a:rPr lang="en-US" dirty="0" smtClean="0"/>
              <a:t> </a:t>
            </a:r>
          </a:p>
          <a:p>
            <a:pPr lvl="1"/>
            <a:r>
              <a:rPr lang="en-US" dirty="0" smtClean="0"/>
              <a:t>Reinforced the power of the United States Government</a:t>
            </a:r>
            <a:endParaRPr lang="en-US" dirty="0"/>
          </a:p>
        </p:txBody>
      </p:sp>
      <p:pic>
        <p:nvPicPr>
          <p:cNvPr id="60418" name="Picture 2" descr="http://schoolworkhelper.net/wp-content/uploads/2011/05/Whiskey-Rebellion.jpg"/>
          <p:cNvPicPr>
            <a:picLocks noChangeAspect="1" noChangeArrowheads="1"/>
          </p:cNvPicPr>
          <p:nvPr/>
        </p:nvPicPr>
        <p:blipFill>
          <a:blip r:embed="rId3" cstate="print"/>
          <a:srcRect/>
          <a:stretch>
            <a:fillRect/>
          </a:stretch>
        </p:blipFill>
        <p:spPr bwMode="auto">
          <a:xfrm>
            <a:off x="3352800" y="2590800"/>
            <a:ext cx="5257800" cy="379730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p:txBody>
          <a:bodyPr>
            <a:normAutofit lnSpcReduction="10000"/>
          </a:bodyPr>
          <a:lstStyle/>
          <a:p>
            <a:r>
              <a:rPr lang="en-US" dirty="0" smtClean="0"/>
              <a:t>President </a:t>
            </a:r>
            <a:r>
              <a:rPr lang="en-US" u="sng" dirty="0" smtClean="0"/>
              <a:t>George Washington called for troops </a:t>
            </a:r>
            <a:r>
              <a:rPr lang="en-US" dirty="0" smtClean="0"/>
              <a:t>from PA, VA, MD, and NJ. He led 12,500 troops out to western PA </a:t>
            </a:r>
            <a:r>
              <a:rPr lang="en-US" u="sng" dirty="0" smtClean="0"/>
              <a:t>to put down the Whiskey Rebellion</a:t>
            </a:r>
            <a:r>
              <a:rPr lang="en-US" dirty="0" smtClean="0"/>
              <a:t>. Not one shot was fired. Washington was able to bring about a </a:t>
            </a:r>
            <a:r>
              <a:rPr lang="en-US" u="sng" dirty="0" smtClean="0"/>
              <a:t>peaceful resolution </a:t>
            </a:r>
            <a:r>
              <a:rPr lang="en-US" dirty="0" smtClean="0"/>
              <a:t>to the problem. Some of the rebels were caught and tried. Those found guilty were sentenced to death but Washington pardoned them. This showed not only the power of the government but also the understanding, thus </a:t>
            </a:r>
            <a:r>
              <a:rPr lang="en-US" u="sng" dirty="0" smtClean="0"/>
              <a:t>producing a stronger government. </a:t>
            </a:r>
            <a:endParaRPr lang="en-US" u="sng"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p:txBody>
          <a:bodyPr/>
          <a:lstStyle/>
          <a:p>
            <a:r>
              <a:rPr lang="en-US" b="1" u="sng" dirty="0" smtClean="0"/>
              <a:t>Pennsylvania’s Part in the Rebellion – </a:t>
            </a:r>
          </a:p>
          <a:p>
            <a:pPr lvl="1"/>
            <a:r>
              <a:rPr lang="en-US" dirty="0" smtClean="0"/>
              <a:t>Western PA was the site of the Rebellion</a:t>
            </a:r>
          </a:p>
          <a:p>
            <a:pPr lvl="1"/>
            <a:r>
              <a:rPr lang="en-US" dirty="0" smtClean="0"/>
              <a:t>David Bradford</a:t>
            </a:r>
            <a:endParaRPr lang="en-US" dirty="0"/>
          </a:p>
        </p:txBody>
      </p:sp>
      <p:pic>
        <p:nvPicPr>
          <p:cNvPr id="113666" name="Picture 2" descr="http://www.bradfordhouse.org/wrebellion_files/Bradford-House-sketch-small.jpg"/>
          <p:cNvPicPr>
            <a:picLocks noChangeAspect="1" noChangeArrowheads="1"/>
          </p:cNvPicPr>
          <p:nvPr/>
        </p:nvPicPr>
        <p:blipFill>
          <a:blip r:embed="rId3" cstate="print"/>
          <a:srcRect/>
          <a:stretch>
            <a:fillRect/>
          </a:stretch>
        </p:blipFill>
        <p:spPr bwMode="auto">
          <a:xfrm>
            <a:off x="2209800" y="3657600"/>
            <a:ext cx="4434838" cy="274320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228600"/>
            <a:ext cx="5715000" cy="1143000"/>
          </a:xfrm>
        </p:spPr>
        <p:txBody>
          <a:bodyPr>
            <a:normAutofit fontScale="90000"/>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a:xfrm>
            <a:off x="0" y="228600"/>
            <a:ext cx="3886200" cy="6309360"/>
          </a:xfrm>
        </p:spPr>
        <p:txBody>
          <a:bodyPr>
            <a:normAutofit lnSpcReduction="10000"/>
          </a:bodyPr>
          <a:lstStyle/>
          <a:p>
            <a:r>
              <a:rPr lang="en-US" dirty="0" smtClean="0"/>
              <a:t>Washington County and the surrounding counties were the site of the Whiskey Rebellion. The first act of violence related to the rebellion occurred near Cross Creek, PA Washington County. David Bradford leader of the rebellion was from Washington County. </a:t>
            </a:r>
            <a:endParaRPr lang="en-US" dirty="0"/>
          </a:p>
        </p:txBody>
      </p:sp>
      <p:pic>
        <p:nvPicPr>
          <p:cNvPr id="111618" name="Picture 2" descr="Please click on one of the flags."/>
          <p:cNvPicPr>
            <a:picLocks noChangeAspect="1" noChangeArrowheads="1"/>
          </p:cNvPicPr>
          <p:nvPr/>
        </p:nvPicPr>
        <p:blipFill>
          <a:blip r:embed="rId3" cstate="print"/>
          <a:srcRect/>
          <a:stretch>
            <a:fillRect/>
          </a:stretch>
        </p:blipFill>
        <p:spPr bwMode="auto">
          <a:xfrm>
            <a:off x="3858895" y="1676400"/>
            <a:ext cx="5285105" cy="44196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C9900"/>
                </a:solidFill>
              </a:rPr>
              <a:t>The Whiskey Rebellion</a:t>
            </a:r>
            <a:endParaRPr lang="en-US" dirty="0"/>
          </a:p>
        </p:txBody>
      </p:sp>
      <p:sp>
        <p:nvSpPr>
          <p:cNvPr id="3" name="Content Placeholder 2"/>
          <p:cNvSpPr>
            <a:spLocks noGrp="1"/>
          </p:cNvSpPr>
          <p:nvPr>
            <p:ph idx="1"/>
          </p:nvPr>
        </p:nvSpPr>
        <p:spPr>
          <a:xfrm>
            <a:off x="457200" y="1219200"/>
            <a:ext cx="8686800" cy="5638800"/>
          </a:xfrm>
        </p:spPr>
        <p:txBody>
          <a:bodyPr>
            <a:normAutofit/>
          </a:bodyPr>
          <a:lstStyle/>
          <a:p>
            <a:r>
              <a:rPr lang="en-US" b="1" u="sng" dirty="0" smtClean="0"/>
              <a:t>David Bradford – </a:t>
            </a:r>
          </a:p>
          <a:p>
            <a:pPr>
              <a:buNone/>
            </a:pPr>
            <a:r>
              <a:rPr lang="en-US" dirty="0" smtClean="0"/>
              <a:t>			* Deputy Attorney General of Wash. Co.</a:t>
            </a:r>
          </a:p>
          <a:p>
            <a:pPr>
              <a:buNone/>
            </a:pPr>
            <a:r>
              <a:rPr lang="en-US" dirty="0" smtClean="0"/>
              <a:t>				  * Leader of The Whiskey Rebellion</a:t>
            </a:r>
          </a:p>
          <a:p>
            <a:pPr>
              <a:buNone/>
            </a:pPr>
            <a:r>
              <a:rPr lang="en-US" dirty="0" smtClean="0"/>
              <a:t>				  * Fled PA when he heard troops </a:t>
            </a:r>
          </a:p>
          <a:p>
            <a:pPr>
              <a:buNone/>
            </a:pPr>
            <a:r>
              <a:rPr lang="en-US" dirty="0" smtClean="0"/>
              <a:t>                                were coming to put down the </a:t>
            </a:r>
          </a:p>
          <a:p>
            <a:pPr>
              <a:buNone/>
            </a:pPr>
            <a:r>
              <a:rPr lang="en-US" dirty="0" smtClean="0"/>
              <a:t>                                rebellion . Went to Louisiana and </a:t>
            </a:r>
          </a:p>
          <a:p>
            <a:pPr>
              <a:buNone/>
            </a:pPr>
            <a:r>
              <a:rPr lang="en-US" dirty="0" smtClean="0"/>
              <a:t>                                started a new life. His wife and </a:t>
            </a:r>
          </a:p>
          <a:p>
            <a:pPr>
              <a:buNone/>
            </a:pPr>
            <a:r>
              <a:rPr lang="en-US" dirty="0" smtClean="0"/>
              <a:t>                                children joined him and he was </a:t>
            </a:r>
          </a:p>
          <a:p>
            <a:pPr>
              <a:buNone/>
            </a:pPr>
            <a:r>
              <a:rPr lang="en-US" dirty="0" smtClean="0"/>
              <a:t>                                eventually pardoned for his part in</a:t>
            </a:r>
          </a:p>
          <a:p>
            <a:pPr>
              <a:buNone/>
            </a:pPr>
            <a:r>
              <a:rPr lang="en-US" dirty="0" smtClean="0"/>
              <a:t>                                the rebellion.        	</a:t>
            </a:r>
          </a:p>
          <a:p>
            <a:pPr>
              <a:buNone/>
            </a:pPr>
            <a:r>
              <a:rPr lang="en-US" dirty="0" smtClean="0"/>
              <a:t>                            </a:t>
            </a:r>
            <a:endParaRPr lang="en-US" dirty="0"/>
          </a:p>
        </p:txBody>
      </p:sp>
      <p:pic>
        <p:nvPicPr>
          <p:cNvPr id="109570" name="Picture 2" descr="David Bradford portrait"/>
          <p:cNvPicPr>
            <a:picLocks noChangeAspect="1" noChangeArrowheads="1"/>
          </p:cNvPicPr>
          <p:nvPr/>
        </p:nvPicPr>
        <p:blipFill>
          <a:blip r:embed="rId3" cstate="print"/>
          <a:srcRect/>
          <a:stretch>
            <a:fillRect/>
          </a:stretch>
        </p:blipFill>
        <p:spPr bwMode="auto">
          <a:xfrm>
            <a:off x="228600" y="2667000"/>
            <a:ext cx="3048000" cy="3833962"/>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4" name="Picture 4" descr="house front">
            <a:hlinkClick r:id="rId3"/>
          </p:cNvPr>
          <p:cNvPicPr>
            <a:picLocks noChangeAspect="1" noChangeArrowheads="1"/>
          </p:cNvPicPr>
          <p:nvPr/>
        </p:nvPicPr>
        <p:blipFill>
          <a:blip r:embed="rId4" cstate="print"/>
          <a:srcRect r="15237"/>
          <a:stretch>
            <a:fillRect/>
          </a:stretch>
        </p:blipFill>
        <p:spPr bwMode="auto">
          <a:xfrm rot="21011646">
            <a:off x="520664" y="361412"/>
            <a:ext cx="4572000" cy="3821954"/>
          </a:xfrm>
          <a:prstGeom prst="rect">
            <a:avLst/>
          </a:prstGeom>
          <a:noFill/>
        </p:spPr>
      </p:pic>
      <p:pic>
        <p:nvPicPr>
          <p:cNvPr id="107522" name="Picture 2" descr="http://www.bradfordhouse.org/history_files/BradfordFurniture.jpg"/>
          <p:cNvPicPr>
            <a:picLocks noChangeAspect="1" noChangeArrowheads="1"/>
          </p:cNvPicPr>
          <p:nvPr/>
        </p:nvPicPr>
        <p:blipFill>
          <a:blip r:embed="rId5" cstate="print"/>
          <a:srcRect/>
          <a:stretch>
            <a:fillRect/>
          </a:stretch>
        </p:blipFill>
        <p:spPr bwMode="auto">
          <a:xfrm rot="494338">
            <a:off x="4637282" y="669215"/>
            <a:ext cx="4417399" cy="5483225"/>
          </a:xfrm>
          <a:prstGeom prst="rect">
            <a:avLst/>
          </a:prstGeom>
          <a:noFill/>
        </p:spPr>
      </p:pic>
      <p:pic>
        <p:nvPicPr>
          <p:cNvPr id="107526" name="Picture 6" descr="The Myrtles Plantation">
            <a:hlinkClick r:id="rId6"/>
          </p:cNvPr>
          <p:cNvPicPr>
            <a:picLocks noChangeAspect="1" noChangeArrowheads="1"/>
          </p:cNvPicPr>
          <p:nvPr/>
        </p:nvPicPr>
        <p:blipFill>
          <a:blip r:embed="rId7" cstate="print"/>
          <a:srcRect/>
          <a:stretch>
            <a:fillRect/>
          </a:stretch>
        </p:blipFill>
        <p:spPr bwMode="auto">
          <a:xfrm>
            <a:off x="457200" y="4000500"/>
            <a:ext cx="3810000" cy="28575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152400" y="1219200"/>
            <a:ext cx="8763000" cy="5638800"/>
          </a:xfrm>
        </p:spPr>
        <p:txBody>
          <a:bodyPr>
            <a:normAutofit/>
          </a:bodyPr>
          <a:lstStyle/>
          <a:p>
            <a:r>
              <a:rPr lang="en-US" b="1" u="sng" dirty="0" smtClean="0"/>
              <a:t>Control of Land:</a:t>
            </a:r>
          </a:p>
          <a:p>
            <a:pPr lvl="2"/>
            <a:r>
              <a:rPr lang="en-US" b="1" dirty="0" smtClean="0">
                <a:solidFill>
                  <a:schemeClr val="accent4">
                    <a:lumMod val="75000"/>
                  </a:schemeClr>
                </a:solidFill>
              </a:rPr>
              <a:t>British – They wanted new land for farming in the Ohio River Valley. Also, looked to take away some of the French’s fur trading industry. They did not want the French to control this region. </a:t>
            </a:r>
          </a:p>
          <a:p>
            <a:pPr lvl="2"/>
            <a:endParaRPr lang="en-US" b="1" dirty="0" smtClean="0">
              <a:solidFill>
                <a:srgbClr val="00B0F0"/>
              </a:solidFill>
            </a:endParaRPr>
          </a:p>
          <a:p>
            <a:pPr lvl="2"/>
            <a:r>
              <a:rPr lang="en-US" b="1" dirty="0" smtClean="0">
                <a:solidFill>
                  <a:srgbClr val="C00000"/>
                </a:solidFill>
              </a:rPr>
              <a:t>French – Felt that Priest and Traders should be able to move freely through this area. They were not interested in settling this region. They were looking to keep the British east of the Alleghany Mts. </a:t>
            </a:r>
          </a:p>
          <a:p>
            <a:pPr lvl="2">
              <a:buNone/>
            </a:pPr>
            <a:endParaRPr lang="en-US" b="1" dirty="0" smtClean="0">
              <a:solidFill>
                <a:srgbClr val="FF0000"/>
              </a:solidFill>
            </a:endParaRPr>
          </a:p>
          <a:p>
            <a:pPr lvl="2"/>
            <a:r>
              <a:rPr lang="en-US" b="1" dirty="0" smtClean="0">
                <a:solidFill>
                  <a:srgbClr val="6B492F"/>
                </a:solidFill>
              </a:rPr>
              <a:t>Native Americans – The Natives were interested in keeping the lands to grow their crops on and to use for hunting. They wanted to keep control over their way of life, land, and their future. </a:t>
            </a:r>
            <a:endParaRPr lang="en-US" b="1" dirty="0">
              <a:solidFill>
                <a:srgbClr val="6B492F"/>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latin typeface="Biondi" pitchFamily="2" charset="0"/>
              </a:rPr>
              <a:t>The War of 1812</a:t>
            </a:r>
            <a:endParaRPr lang="en-US" dirty="0">
              <a:solidFill>
                <a:srgbClr val="00B050"/>
              </a:solidFill>
              <a:latin typeface="Biondi" pitchFamily="2" charset="0"/>
            </a:endParaRPr>
          </a:p>
        </p:txBody>
      </p:sp>
      <p:sp>
        <p:nvSpPr>
          <p:cNvPr id="3" name="Content Placeholder 2"/>
          <p:cNvSpPr>
            <a:spLocks noGrp="1"/>
          </p:cNvSpPr>
          <p:nvPr>
            <p:ph idx="1"/>
          </p:nvPr>
        </p:nvSpPr>
        <p:spPr>
          <a:xfrm>
            <a:off x="0" y="838200"/>
            <a:ext cx="8229600" cy="2057400"/>
          </a:xfrm>
        </p:spPr>
        <p:txBody>
          <a:bodyPr/>
          <a:lstStyle/>
          <a:p>
            <a:r>
              <a:rPr lang="en-US" b="1" u="sng" dirty="0" smtClean="0"/>
              <a:t>Causes- </a:t>
            </a:r>
          </a:p>
          <a:p>
            <a:pPr lvl="1"/>
            <a:r>
              <a:rPr lang="en-US" dirty="0" smtClean="0"/>
              <a:t>British Harassed American Ships</a:t>
            </a:r>
          </a:p>
          <a:p>
            <a:pPr lvl="1"/>
            <a:r>
              <a:rPr lang="en-US" dirty="0" smtClean="0"/>
              <a:t>Americans Couldn’t Trade in Caribbean</a:t>
            </a:r>
          </a:p>
          <a:p>
            <a:pPr lvl="1"/>
            <a:r>
              <a:rPr lang="en-US" dirty="0" smtClean="0"/>
              <a:t>British Supported Native Americans</a:t>
            </a:r>
            <a:endParaRPr lang="en-US" dirty="0"/>
          </a:p>
        </p:txBody>
      </p:sp>
      <p:pic>
        <p:nvPicPr>
          <p:cNvPr id="2050" name="Picture 2" descr="http://4.bp.blogspot.com/-SRZcqYJ0SHA/TV6GzBWrZeI/AAAAAAAAA4c/K3zWix80sgE/s1600/splash_1.jpg"/>
          <p:cNvPicPr>
            <a:picLocks noChangeAspect="1" noChangeArrowheads="1"/>
          </p:cNvPicPr>
          <p:nvPr/>
        </p:nvPicPr>
        <p:blipFill>
          <a:blip r:embed="rId3" cstate="print"/>
          <a:srcRect/>
          <a:stretch>
            <a:fillRect/>
          </a:stretch>
        </p:blipFill>
        <p:spPr bwMode="auto">
          <a:xfrm>
            <a:off x="2133600" y="2819400"/>
            <a:ext cx="5105400" cy="3870821"/>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882"/>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152400" y="1148627"/>
            <a:ext cx="8229600" cy="4709160"/>
          </a:xfrm>
        </p:spPr>
        <p:txBody>
          <a:bodyPr/>
          <a:lstStyle/>
          <a:p>
            <a:r>
              <a:rPr lang="en-US" b="1" u="sng" dirty="0" smtClean="0"/>
              <a:t>British Harassed American Ships-</a:t>
            </a:r>
          </a:p>
          <a:p>
            <a:pPr lvl="1"/>
            <a:r>
              <a:rPr lang="en-US" dirty="0" smtClean="0"/>
              <a:t>British and French stopped and searched ships due to suspicion of supplying goods during a war between France and England.</a:t>
            </a:r>
          </a:p>
          <a:p>
            <a:pPr lvl="1"/>
            <a:r>
              <a:rPr lang="en-US" dirty="0" smtClean="0"/>
              <a:t>England puts a policy in place that says that the British ships can seize American sailors and force them into the British Navy.</a:t>
            </a:r>
            <a:endParaRPr lang="en-US" dirty="0"/>
          </a:p>
        </p:txBody>
      </p:sp>
      <p:pic>
        <p:nvPicPr>
          <p:cNvPr id="120834" name="Picture 2" descr="http://www.corsaires.ca/_photo/8200_1490_1812_g.jpg"/>
          <p:cNvPicPr>
            <a:picLocks noChangeAspect="1" noChangeArrowheads="1"/>
          </p:cNvPicPr>
          <p:nvPr/>
        </p:nvPicPr>
        <p:blipFill>
          <a:blip r:embed="rId3" cstate="print"/>
          <a:srcRect/>
          <a:stretch>
            <a:fillRect/>
          </a:stretch>
        </p:blipFill>
        <p:spPr bwMode="auto">
          <a:xfrm>
            <a:off x="4953000" y="3673151"/>
            <a:ext cx="4073247" cy="2957804"/>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p:txBody>
          <a:bodyPr/>
          <a:lstStyle/>
          <a:p>
            <a:r>
              <a:rPr lang="en-US" b="1" u="sng" dirty="0" smtClean="0"/>
              <a:t>Americans could not trade in the Caribbean-</a:t>
            </a:r>
          </a:p>
          <a:p>
            <a:pPr lvl="1"/>
            <a:r>
              <a:rPr lang="en-US" dirty="0" smtClean="0"/>
              <a:t>Valuable resources in the Caribbean needed to be protected by the British. They felt by not allowing the colonist to trade in this region they would be able to keep the resources for themselves. </a:t>
            </a:r>
            <a:endParaRPr lang="en-US" dirty="0"/>
          </a:p>
        </p:txBody>
      </p:sp>
      <p:pic>
        <p:nvPicPr>
          <p:cNvPr id="5" name="Picture 2" descr="http://members.tripod.com/~barthlynnmccoy/battle.jpg"/>
          <p:cNvPicPr>
            <a:picLocks noChangeAspect="1" noChangeArrowheads="1"/>
          </p:cNvPicPr>
          <p:nvPr/>
        </p:nvPicPr>
        <p:blipFill>
          <a:blip r:embed="rId3" cstate="print"/>
          <a:srcRect/>
          <a:stretch>
            <a:fillRect/>
          </a:stretch>
        </p:blipFill>
        <p:spPr bwMode="auto">
          <a:xfrm>
            <a:off x="2377556" y="3745269"/>
            <a:ext cx="4248150" cy="3095625"/>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83" y="24882"/>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228600" y="1066800"/>
            <a:ext cx="8229600" cy="4709160"/>
          </a:xfrm>
        </p:spPr>
        <p:txBody>
          <a:bodyPr/>
          <a:lstStyle/>
          <a:p>
            <a:r>
              <a:rPr lang="en-US" b="1" u="sng" dirty="0" smtClean="0"/>
              <a:t>British support the Native Americans-</a:t>
            </a:r>
          </a:p>
          <a:p>
            <a:pPr lvl="1"/>
            <a:r>
              <a:rPr lang="en-US" dirty="0" smtClean="0"/>
              <a:t>The Americans would like to take control of Canada which is controlled at this time by the British. So it was believed that the British were giving support to the Natives in order to keep the Americans from expanding and taking control of even more land. </a:t>
            </a:r>
            <a:endParaRPr lang="en-US" dirty="0"/>
          </a:p>
        </p:txBody>
      </p:sp>
      <p:pic>
        <p:nvPicPr>
          <p:cNvPr id="141314" name="Picture 2" descr="http://www.napoleon-series.org/images/military/warof1812/2008/Issue10/Raisin2.jpg"/>
          <p:cNvPicPr>
            <a:picLocks noChangeAspect="1" noChangeArrowheads="1"/>
          </p:cNvPicPr>
          <p:nvPr/>
        </p:nvPicPr>
        <p:blipFill>
          <a:blip r:embed="rId3" cstate="print"/>
          <a:srcRect/>
          <a:stretch>
            <a:fillRect/>
          </a:stretch>
        </p:blipFill>
        <p:spPr bwMode="auto">
          <a:xfrm>
            <a:off x="2209800" y="3544570"/>
            <a:ext cx="4576092" cy="331343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457200" y="1600200"/>
            <a:ext cx="5410200" cy="2971800"/>
          </a:xfrm>
        </p:spPr>
        <p:txBody>
          <a:bodyPr/>
          <a:lstStyle/>
          <a:p>
            <a:r>
              <a:rPr lang="en-US" b="1" u="sng" dirty="0" smtClean="0"/>
              <a:t>Effects –</a:t>
            </a:r>
            <a:r>
              <a:rPr lang="en-US" dirty="0" smtClean="0"/>
              <a:t> </a:t>
            </a:r>
          </a:p>
          <a:p>
            <a:pPr lvl="1"/>
            <a:r>
              <a:rPr lang="en-US" dirty="0" smtClean="0"/>
              <a:t>Erie begins to Grow</a:t>
            </a:r>
          </a:p>
          <a:p>
            <a:pPr lvl="1"/>
            <a:r>
              <a:rPr lang="en-US" dirty="0" smtClean="0"/>
              <a:t>Pittsburgh - Center for Trade</a:t>
            </a:r>
          </a:p>
          <a:p>
            <a:pPr lvl="1"/>
            <a:r>
              <a:rPr lang="en-US" dirty="0" smtClean="0"/>
              <a:t>Feeling of Unification</a:t>
            </a:r>
          </a:p>
          <a:p>
            <a:pPr lvl="1"/>
            <a:r>
              <a:rPr lang="en-US" dirty="0" smtClean="0"/>
              <a:t>Able to Fight Foreigners </a:t>
            </a:r>
          </a:p>
          <a:p>
            <a:pPr lvl="1">
              <a:buNone/>
            </a:pP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0" y="933061"/>
            <a:ext cx="5334000" cy="5715000"/>
          </a:xfrm>
        </p:spPr>
        <p:txBody>
          <a:bodyPr>
            <a:normAutofit fontScale="92500"/>
          </a:bodyPr>
          <a:lstStyle/>
          <a:p>
            <a:r>
              <a:rPr lang="en-US" b="1" u="sng" dirty="0" smtClean="0"/>
              <a:t>Erie begins to Grow – </a:t>
            </a:r>
          </a:p>
          <a:p>
            <a:pPr lvl="1"/>
            <a:r>
              <a:rPr lang="en-US" dirty="0" smtClean="0"/>
              <a:t>Since the British were attacking from three fronts and Canada was one of those fronts, protecting our borders near the Great Lakes became important</a:t>
            </a:r>
            <a:r>
              <a:rPr lang="en-US" b="1" dirty="0" smtClean="0"/>
              <a:t>. </a:t>
            </a:r>
          </a:p>
          <a:p>
            <a:pPr lvl="1"/>
            <a:r>
              <a:rPr lang="en-US" dirty="0" smtClean="0"/>
              <a:t>Gunboats were being constructed in Erie. Many men would be moving into this area to help with building the boats as well as the sailors who would man the boats. Many of these men stayed in Erie to build a life after the war. They helped Erie develop an economy based on production and shipping. </a:t>
            </a:r>
          </a:p>
          <a:p>
            <a:endParaRPr lang="en-US" u="sng" dirty="0" smtClean="0"/>
          </a:p>
          <a:p>
            <a:endParaRPr lang="en-US" dirty="0"/>
          </a:p>
        </p:txBody>
      </p:sp>
      <p:pic>
        <p:nvPicPr>
          <p:cNvPr id="4" name="il_fi" descr="http://kathywarnes.files.wordpress.com/2012/02/unioncity.jpg"/>
          <p:cNvPicPr/>
          <p:nvPr/>
        </p:nvPicPr>
        <p:blipFill rotWithShape="1">
          <a:blip r:embed="rId3" cstate="print"/>
          <a:srcRect l="18838" t="8660" r="17347" b="10127"/>
          <a:stretch/>
        </p:blipFill>
        <p:spPr bwMode="auto">
          <a:xfrm>
            <a:off x="5351106" y="1447800"/>
            <a:ext cx="3640494" cy="36202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65"/>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6220" y="1074419"/>
            <a:ext cx="8229600" cy="4709160"/>
          </a:xfrm>
        </p:spPr>
        <p:txBody>
          <a:bodyPr/>
          <a:lstStyle/>
          <a:p>
            <a:r>
              <a:rPr lang="en-US" b="1" u="sng" dirty="0" smtClean="0"/>
              <a:t>Pittsburgh - Center for Trade – </a:t>
            </a:r>
          </a:p>
          <a:p>
            <a:pPr lvl="1"/>
            <a:r>
              <a:rPr lang="en-US" dirty="0" smtClean="0"/>
              <a:t>Shipping on the Atlantic Ocean was too dangerous so goods were shipped from the south up the Mississippi River to the Ohio River and then into Pennsylvania. </a:t>
            </a:r>
            <a:endParaRPr lang="en-US" dirty="0"/>
          </a:p>
        </p:txBody>
      </p:sp>
      <p:pic>
        <p:nvPicPr>
          <p:cNvPr id="4" name="il_fi" descr="http://thatschurch.com/wp-content/uploads/2012/03/1812BurghMap.jpg"/>
          <p:cNvPicPr/>
          <p:nvPr/>
        </p:nvPicPr>
        <p:blipFill>
          <a:blip r:embed="rId3" cstate="print"/>
          <a:srcRect/>
          <a:stretch>
            <a:fillRect/>
          </a:stretch>
        </p:blipFill>
        <p:spPr bwMode="auto">
          <a:xfrm>
            <a:off x="1752600" y="3200400"/>
            <a:ext cx="5943600" cy="34626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152400" y="838200"/>
            <a:ext cx="5181600" cy="5848350"/>
          </a:xfrm>
        </p:spPr>
        <p:txBody>
          <a:bodyPr>
            <a:normAutofit/>
          </a:bodyPr>
          <a:lstStyle/>
          <a:p>
            <a:r>
              <a:rPr lang="en-US" b="1" u="sng" dirty="0" smtClean="0"/>
              <a:t>Feeling of Unification – </a:t>
            </a:r>
          </a:p>
          <a:p>
            <a:pPr lvl="1"/>
            <a:r>
              <a:rPr lang="en-US" dirty="0" smtClean="0"/>
              <a:t>This was the last war that we ever fought against our homeland but the first war that we had fought since becoming our own country. </a:t>
            </a:r>
          </a:p>
          <a:p>
            <a:pPr lvl="1"/>
            <a:r>
              <a:rPr lang="en-US" dirty="0" smtClean="0"/>
              <a:t>This gave us a sense of unity because we were all able to come together against a common foe. </a:t>
            </a:r>
          </a:p>
          <a:p>
            <a:pPr lvl="1"/>
            <a:r>
              <a:rPr lang="en-US" dirty="0" smtClean="0"/>
              <a:t>The United States had feelings of Nationalism, or pride in our country as a result of this war. </a:t>
            </a:r>
          </a:p>
          <a:p>
            <a:endParaRPr lang="en-US" dirty="0"/>
          </a:p>
        </p:txBody>
      </p:sp>
      <p:pic>
        <p:nvPicPr>
          <p:cNvPr id="4" name="rg_hi" descr="http://t2.gstatic.com/images?q=tbn:ANd9GcRvUTQDE8iJaj2dlcuKlhb-jLNF6y6zQpOtYpZ2vrTf0KghXGHSFw">
            <a:hlinkClick r:id="rId3"/>
          </p:cNvPr>
          <p:cNvPicPr/>
          <p:nvPr/>
        </p:nvPicPr>
        <p:blipFill>
          <a:blip r:embed="rId4" cstate="print"/>
          <a:srcRect/>
          <a:stretch>
            <a:fillRect/>
          </a:stretch>
        </p:blipFill>
        <p:spPr bwMode="auto">
          <a:xfrm>
            <a:off x="4800600" y="1447800"/>
            <a:ext cx="41910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99267" y="1143000"/>
            <a:ext cx="5006133" cy="4709160"/>
          </a:xfrm>
        </p:spPr>
        <p:txBody>
          <a:bodyPr/>
          <a:lstStyle/>
          <a:p>
            <a:r>
              <a:rPr lang="en-US" b="1" u="sng" dirty="0" smtClean="0"/>
              <a:t>Able to Fight Foreigners -</a:t>
            </a:r>
          </a:p>
          <a:p>
            <a:pPr lvl="1"/>
            <a:r>
              <a:rPr lang="en-US" dirty="0" smtClean="0"/>
              <a:t>This war solidified the United States as a legitimate country. </a:t>
            </a:r>
            <a:endParaRPr lang="en-US" dirty="0"/>
          </a:p>
          <a:p>
            <a:pPr lvl="1"/>
            <a:r>
              <a:rPr lang="en-US" dirty="0" smtClean="0"/>
              <a:t>It showed that we would and could stand up to an enemy who was affecting the United States way of life.</a:t>
            </a:r>
          </a:p>
        </p:txBody>
      </p:sp>
      <p:sp>
        <p:nvSpPr>
          <p:cNvPr id="131074" name="AutoShape 2" descr="data:image/jpeg;base64,/9j/4AAQSkZJRgABAQAAAQABAAD/2wCEAAkGBhQSERUUExQWFRUVGB8ZGBcYFxwXHhcbHhgaHBgdGBwaGyYgHBojHBsXHy8gJCcpLCwsHB4xNTAqNSYrLCkBCQoKDgwOGg8PGiwkHiUsLC0qLCksLCwsLCwsLCwsLCwpLSwsLCwsKSwsLCksLCwsLCwpLCwsKSwsKSwpLCwsLP/AABEIAMMAuwMBIgACEQEDEQH/xAAcAAABBQEBAQAAAAAAAAAAAAAFAgMEBgcAAQj/xABHEAACAQIEBAQDBQUGBAMJAAABAgMEEQASITEFBhNBIlFhcTKBkQcUI0KhUmKx0fAVM3KSweFDU6LxF1RjFiQ0goOTssLS/8QAGQEAAwEBAQAAAAAAAAAAAAAAAgMEAQAF/8QALBEAAgICAQMCBQQDAQAAAAAAAAECEQMhEgQxQSJRExRCYXEygZHwobHRUv/aAAwDAQACEQMRAD8Ats9OdSe7Hv64iyQdtrHBqaH072xHkpLnQW39cGYC3X9PnhqNTm0v64JT0u4Atr54THFZyddNNdsbqjkrIkHDHfWzDyPn+mH4eBE6uTva2+DMMQKC99ycLSADb6+d8IlMphjRBXhqhQANvTfHChINwBgn0scBp7YVzHcAS8J9/wCtsJEZvsN7WucEpacXFr/PCel5D/fGfEQSh7kJrg2tb9cOmnG4N8PywkCw3GpOIi2Go0HnjeaNcUiQsNu2pPnhxYz3Gn0x5RVAZ7HYg298S3AvYX0wVgcRpYFw6YgRthmZvC3iKeE+IWuunxC4IuN9sV3kbm2OeERyTsalBeQT5FYhtQVIAUrYix3xqbfYFqK7ll6C98eyRAeWHpNN8NnUY5NmuCRCqOH5lPl5YhDhZCiwwc6Nu+HI7+envg1JoVKCYIho+1rA2AwZipO3YDQdif8AXEaobUC9h3OCNPUAnKNlA188E97F0k6Iv9nkWuBrv6YJLTKBsPphQbHt8cdRXSdfmcMynXTCqlgD88NTTe2DFokrTDcj2Hnht6YDx5db7XwgTXNx2O+HRUg2AwmTKIIXGxI13w8owL5h4mYKV3XRiQq7bm9jrghwiq6sMUp3dFY+5GuE3viU/Dahzfa6JIW+PTH5/TDt+2IvEeLw0655pY4l2u7AXPp3J9BguCYPNj4pxfXyw30La/TCOGcZhqFLQSxyjuUYNb3G4xJdz21/hjnBGKbI5Tz1H9b4hVUYOlhvie/r/DHjDY+uArYbegNLO0bCwBsdrfXEuPiob8pB9xhuriDk2NiB2xG6N2t5jTHPRiFcZqMtPOxO0Mh9vA2MqrnL9N0jjdVR3SNLBjEjFSJCovsc2utlGNI5lhP3OVCbdTJH/wDckRLf9Rxmy1EUcsKxs0Q6UilrklyQwQC1ioayrbb64t6NbkS9U9Imcvc5TwRoIXaZYrmSJ9jEozEoWPxLHrcb+WNP4RzVS1RUQTKWcErG11fQ2awOjEHsNcYhzFRBZXR16SFI5EIS/U0ZQT4vzFrFhtbCIWMjKrjIXWKWKUEp08gEcjKBozEKb9yU9cUTxKTFwm4q/B9EtEbXwyZDgbyZx554xHOpWcIHuRYTIbWkX11GZexwXqKf6Yhopd3TIctMzEfS+ClPRBDe9zt7YhZPIemJqSfUC2CFVseeTUeuHhiL5emJIOOOoqlQ2o745lBGuPXGuG5BrhqEnpCgDUC/bColtYjA+Q6/wwv+0kjRmc2RVLN+6ACSR57YCUL7DYTruCueuJgNFEWsApcjzJOVR6nfBzkxmNHGCrCxYLcalcxscUHiPPU4nWWOhQgLuwKyBRc3L2sg12tfDvD+M1dZaKOlmYBsyyrUvEkefxEM2SzZbkWN8IWBxlyky+XVKeFYox7bNC47w2onhyU8ohYm+chmsPTLjMaP7OZDxJ4jKWSExmWbRL50DELe/iO198XGm5LnkJE9bKEAHgp7RXIvqX37bhVvg9Vp92piIlaUpYjMzO7nQeJibkkHc41pdxcJPsAODcpQU1fG1Mk0JPU6gZ+oksSqBrfYl2Uj/CcXh7e/ucZ/ypz1HLX1EMsUkU5JC5n6gsguYxb4dQWFr3xdvvoJyjUnzFvrjLr9QLjb0QeK8fgpyFllVS1rLYkm5AW9vhuT3x1FzFBM2SOVGfcoGGbTQ6X8wRgNxLgBqKmSSCo6dgM94kmQyrcIVD7FRqQDa9sdQcoFZFeoqOq8ZzKUiSAbD48t2JJubXtrgVvaNeltBaon8tD3OGepa5HbDFWzHMQdQPlriHHVOSddCRfT6446zuY1+8RQ05LKZ6mJLrYMoBLsVvoDZd8COaOQJ1R3jtVIjI37M4SMpZFO1sgOo762wTqY2kqqWNCC2eR1vcDwQuND2tnGvtg1TcTmibJMpy3UePexups/fUL9cNx5Hj7ATwfEWn+xivNKfj5gucmmOaIh80QQst5NAbqAGvtob2wOeF41Z43zMIPGAt+mkl1YNcWvqDcftDG88Y5cpeKRZjeOYplEi6SKDoVex8aWOqtocZJzZyrNRyETJkjNOUEsIzpM8YDDPdrqSVF7+mmLY5oyiScZQ9LXYvPA+bA70scihJYGRFbYMCoR1YH4WIuRfQ2xo/UuLHf1/TGecxin4nRGaBl6wjD5h4WUgXKyDfLfY9sH+TOLNJGYJ9Kmnsr6/EuyMD+YW0J8xiFck9noZoxcVOKqu6/vgOtbvhKy74RK1idzft5YjdTW+2n9XwwlCAb+r4mR7DT9cB4n/XBaNBYb444rQW5wzPIQD/HCy3ywxK+muGInZFdO+BnHYOpTSoVLZl2G5sQxUe4W3zwSkbvviN0zK4RNz5mwtbW59BgjCmcZ56amkRKazdNQ8pIU55HUEIVbXKL2JFjc74v/AA/iMkMcj1gHWJSTpxhiAXQeFAbksCtjbvh+n4DD8bqsjKwObIABa2zMLnUYktMEq53I1EKkN30Y3APkbjCp7oqxppMictcULs/UYdUvd4xcmMWtGjDcHLr7nE3jfFo4+mCwGZ/PcKLn9Tb3xS6yilZfvBllimkBdjG2xMiKBlOhCqTb3wQ4YZIIqirrZxK9MGjgLqkaqcqsrWF7yFjb5aYytHOVuym8M4H1eOtGkjfhszSSLoRZWDAbgkEhD6g41SLl9FtmeV7ftPb3vlA7Yp32QcKVUqKlnzyykLqdQp8ZLeRdgW9t8aIrYVlSb2OhKVUip8y88R0ki0kFO1TUWFoo/Csd/hDEXNyDf6Y85d5pnnqJaarpvus4UPGtyc6AAv4jozC4OnY+mB9Vw4U/FzUXlAquojSKMwTOiiG2htqjrr3GHRH1OJ06h5pVpImLF7nI2VghuLeJr6j9wYy12OcJNN2H5iOw1ta1gf1wPnOUEk2Cgk7aBQSf4Yk1cdrbag6E6HQeWKnzzx0QUjRggy1N0AH5U2drbgHRQe+uNq3Rlk/hfHVq6uH7kc5hpy2fxBlZmTqrkJyHQgdzpvi1R8wxSMYJgFbMqj9gsVEg03X4TvjLfsmrjTSPMyho2XK7XN0VnsrjtYNHqcaRxCihqKggMFlsrHT4ggYXP7SlHOuO2uw+MVrmteGhHMXBXhmhnpy3T1R7Nqua4R1OxAzHT+WHeL8yqrMk6AqGXMwAYFWORuojdhex33vhfBaGdAaeRWMZVkt8SqwYkEH5/phHEUhrIismk0TBJF+FlawzLr8QYWcb6Wxn3WjbTajk2vddyqcU+z5gsklHIAilxGmqgLuOnICcw20PcYI8vccIro0qEyTlQhLAqWDFzttuuBUXDOI0DypBnkgWTQACRbWB8Ud7roe3lhPD+Oiqrqc1ESxTB41U+NcwE2bQN3GYjW4sRgYyV+xRkTePbUl4a7r8moVUXfb2xAeQHb1wVlbscDJ4LbDTDzykKgnFx2tpgnHKQO2BcMWx9LnE4XxoLK6arXDU8nhvcb/1bA2aqCvod73+e1vpjyIM4AQF79gLgfPYYbddxG2JrK7e17Dy0xWuP8yy05jaJVEliwLajupv274l8Xr0zIhYDxEk3BAsAALjve+K5zNxVHcbERg3Pnft9Rg47Wwor1UXvgX2gwVJCZj1DGhbMraNs6KBcWFs1/I4O8YlHVGoHUZ0+RhUrr7ocVTkbgf3enVnssj/AIj6aqG+FfoMF+YJh047xlwsq5CALoWBVbi/wknL8xjzJdRcnXjsehHESqqoVVJ0/DJPuNGA/QHGafaZxCUtToWPRkBm6eg8ecqSSN/CFtfa+L5xRHgpWlaMTWXM63KGw+HUXvYXF/LGfcWgavroYsmSNUu5F2KoTmckn/KMNx5lNr3AeJxVmk/Z/TiLh8IGW8gMr283Ol/ZbD2wW4rzDDTRiSaRYwTZcxsWN+wAJt620wApXymwIQWAGtgFUd/QAD6YxvmTjTVc7zyG5c+EdlQaKq+Qyj63w1R5OwfsX/hv2hKtVNNLNG8VQAskCFgYQgyxGJ3QK5y3vqL388eHnuSlneQVMc8bquWMxh3lyg5S1mXpWuRcm+hspxmCJ/tiz8W4Gi0UdRGrgHpsTlAQFg0cqq1ySQ8anXbMcO+H9QHLj6fcNV/2xyMPBSQoezOzyW9hprirB6ridSoHjkaygqoVY1B3NtFUanGi/ZvypQyUK1ElOsspZwTISyjK5Ast7Wy2xY5alFARQqpp4FQIv0UDE7fF0gkrQP5UWCmqKqnezRZKeAHe9onMhYbgMWJ+eLSnLS9O0EpUr/cS6PkI2B7lexB7E4zjh8Ecs88pDZvvLWYfsqqCx9M1zgzwydopZHvmR2uAoKlb/FfsRbcfTC1flFrjBr0yp+UwvHz28SnrxIsyP05gGYAHYMumqkWPzwK52glkaOrSItE65JumGuMvwMf8J2YdsP03PiLP05o5lznKC4VijAW3OrKwsb7jXBuh58jlViV6cK5hI8zDTQaZRpr5b4xNPTYajLE+cMf5fgqMfOtTSKjTxmYaI5Y5GBH922YAgh4yp1738sRKvnuCbpdSBwYJ1kSTqhmTK6nS6DMtt1wVTmSneOekKdRsjKtmBSRVUuhRjsVBsAcNw80cOeNlMRIkRVYLToCGKBSR697jGfiQfBN7xO/saXLPcBlsysMykdwdVP0xDkkNh2v5+eAnI3F0mo0RL3p/wWDaEAfAT7j+GDMhvoNt/ph6dqzzOLi3FrsP+XY4mqgtvbEKnAbbQjtv/wB8TBfyv8sFaFMxvhcq1FWkebR2b5INT6gnDPEuPJaeNow0ilkjKZo8tnZczHOfy5QLb98CeUK3p13UYgLEkkjn4iEVDcrYb7YP82UkcFSWeFDTSkFnUBJImdj4gw37NZgd9sDncfiJS/Ydji6tFZWTKig+I3ta3cnTTuSfrh/gvBZHqAXT4GDFL3YuSSufsoHxG+ugwSekSh4hNG4LSZAKS+5MkgQOco8LhMxvbS18FariSxXp6VdQ93a9xfUZpW3a++XCer6p1xh2YfT4k9vuHad/iuw8OpbcXt59wq3+eHOIMXpJGA2CuPQRsr//AK4HkHItOurZczsTaynu37OY9vLBiGNG6sIvkRMjG+5ceL52x5MHT2Wv3JvGFDQSaAjI2lu2U2xnPK9aXjlk1zOY07bKg0P7t2vjRK8Wp5bXsI2IvvopNvpjG+EceWnp0ikKi6sSdSQWOg0/dtj08K5Tv7Ikm6jRa+buImGhlZWF5PwgNyC+hIP+EN9cZrQ8CeWnqJlvlpwt/W5N/ouuCPM1YrRRCP8AuyWIN92CgH/8sGOBcWji4ZJGRbNFMzE/nZxkXbsAF/XFbVIQylwJdGGlwL/Ty9cWbrK/DD/d5kzx3JfOyZ4pQEA8Js0jkk+YwjhX2acRlRHFOyxSAfiEqMqH8xGa+Wxvt2xbx9kTigLLVxuHAlA6OuqahWz318N9PyjD3m9FC5R5NEv7L64HhrgatFM+YeQdVKn2JDfQ4L09UZJQNDmy/luP9sVvkblWaizTPKvSmjGaIK2Y63VtRYZWv3O+LNRVSqzNktlu3rZVvr8hiOVOQ5XTAnLcBMBbs8s7AftfiMPD/lwXgo8y2Iy7H388L5SgYUNMcp1iDHXTxszH23wRaPxBsvw++KI40ieeR3QNqeExtYFA/mZBe3lbuD7YBcw8OiJSVgEhjzSS5dc+qiMf4mOn1xeuHUqSMc5tr8PmMO8R5fp5kaKWO6HQ2JU3GoII7jGZYRapLY3p82SEk7dIqvLnAKFuhPFo0di13G5U3EqnS4uV03sMNcP4LQVFVO4U9MSC3jMIVst3AW4uPCCLeeFQfZ4kFWk6S5kRg2VortpoBmvY+9sMx8qOlZLURiIJlbLcl2JsxvkA0101Pr6YlppVR6anGUm1kd1/UWLg1DBBWvFThVWWG9g4Yl43PYkn4Tg/HGBbfTt5YoPKHAGFVDV9QswLZ1I7OjXOYeTW7DF8lqN2OgGp13HfTDIzSjbJepxcclKVjmW5N76Am9ha/bDMvGshym5t+6fLHkJJUM4JDeIJ9bXPmLYihFIBOYlgDcsb6i/byvbEs5v6QVD3MA4dxJoJBIgGZc1wy3V1YEFWHdTfFlm5vquKFKQrCqVDrmyIcwCtmYlmJIAAOKIs/kTbGycj8oGkiM8wEcki3N7Xij0OXX4SRqx9h2xZ1E4xinW/AEI3oF85VsX9q0w6hhPTZWcGxUMW6fi9dR6YkJDFEhip2dmVytowCW2LHO35f3hvrin8+cNmmriYyahWjDRugBHT1G4stg2YX74lvzWsVJHl6sNVE6HKVOWUKpBOf9nN4sp3x588EpxhRTjyKDaZofD0UI3hQXOZxrYt2zMfit9PLDkEqqAFuxdiVB3lc/FI/kgGwwNoeZJ6qCOWOJWR1sxkKRorX8YGa+Y3B27Yi1fFumSZDTxhtLg3JA7LY6/IYhkmmURjyQ7zhzUBE8ELEmxEstr2H5wDtcjS49ANsYmNfnjQuZJLoCqlEsRdgFLAg2IjAsi+h1O+KAkRtc49Xok5RbJ+oio0idxOePpQpGxOXOWuLWLFf5Yl8O40UCqEzLkyWt3bTW/riy/Z7ScONPUGsjV5Vuy5r6IEuMoUgglr6m42wJ5XpkqOJ08Ud+l17rffIpMljbfQWxZGSbZJVK2fRfSsmUAWC5bW8ha3qNxiBxJ1+7kKAFIKiwAAFtdMEpZLDMTbW/63J/XFB4FXfe6uSME5Idxvmdr3/wDlRbfNsDMCDsCc08flpYKaOKJWZs0fi1sVsRYeZDX1wKm5oKQTLMR94COuaO2W5TLY/InUYtX2ncOEdM8gA0Kt6i1kIBOoupX6YzCWILDZg2d9yTbISbhf3tLYBRVbKIs2zhdL06eJLnSKPvscgvidTUGbvp6m2K1ygZllqIpHMiXDRtcn0IGYAjbF2AuB7/phq7Ek4bPWQLc2Asti38MDqirO4/r1xMqUuGXz7nXUemAkl7+VvTf5YFtjIRodd83w798OQUbGxuPXthjhsbA66Zidewv+uCpmRV0ysb+vbGdw+wOgoVp0yL4VW5PqSb3Prh1yWiYAXYqRrpbvv7d/PCna9ydfT0x5G4D5CwXODYGxLWtew3sAdffCM+o6GRuTtjlPFnQFZJFBW5At3G2t7HtceuJMTBQBm28z/M3xCytE9rjI1zopGVtT37EXO+9/TEoJm1tv64OFNXQLT7GBfZ7wmOWpMsriOGnXqM7DQOTljGoNyWN7d8uLvzVzLQ1dLPCkqu4jMgfJsyEfmkOYk67XOuA32OwofvLuMwhySlbXLWSYCw7kE3tbe2Fc6/d6aRZ5Yop5prN0ChVIo7Cy2Rls3bMQbm+mmJ8jvLX8BxXpsj8MqkNOFUsS8aqWZ2OWw1W5JsoJ0A/TEDm2eaokRhDJly9MKqlh4dNCB33wb4fwJKrh61UCpTSh2VlBbpMq31CkkqctxcYjcu83mC3hJLsdR4bW/Ntt/wB8WxyKXbwL40QOBx1VNTPE9FUvmbPEbEKDlKsSLa73074J8uVKyQKyRWqFYiTLGC2nw5mfMysR5DFkqONGo1QtcjQnNbyFrHUXxV+P8mNKss+QpPe+UsAHHfKu5J98IydNHJdabDx5pY69j3mqmLRM8hsFU5VJGjEa3tq73O9gAMVXlfhXXkcEXyRO4Gm6i5074v32ccFFTweugYjqPKVUsdVZYkKXvqAWuMA/suoX68qurKlspYrswPiW+3ncXwzpcfwVxszNm+JspUUiB4zqB4M/rtn+WLb9ksF+MQ/uiRvb8M6fK9sQuYuDQw1KNGhFMMpa75ibEZgPcaAYt32P0bVPEKriBUJGgYC2gzyakD0VLk+488OvWydvRoPO3GBT0rkmxykn91R3+egHmTjMPsV4qTWyKzaurPYjc7Nb/p0wv7Yeb0mKwRA20ZmPdd1Hz0b6Yo3KnGzSVkNR/wAtwWHmp0cfNS30wD7mxWjfvtQpc3DZzbVFJ+n9XxgDcQeYu762QH/qUXHrrj6P55p+pw2oyeIdMsLbMtu3yYHHzLSk5HA/MFH/AFX/ANMc78BY+xrn2XcSWomYsxzINve1v9caI7m2gN/PFN+yrleOCjSovmecZjpqoBIyj074uVcSqNkUMR2LZR56mx102GOb2dXkGcQJAbN1I7kAMu+ikkgqGsL/ALVhhcMI0N7e+PZaqYxurJlaTN4lOZVFvCANDa29xviegsouADlFz6gDX9MccMpCbbjCRT6XsP62wqsnAKKdiWv5WC6XPYXthha2AgWeMjzDCx+eN0YOyRW7DDFfESOp0+o0YJUC2bUaqCfO2PZauPxHPdhuBrkAUtc/IHAA80yohZuhGpfxZm6jIr/BmCkW08Tanc+WJcmSKbjV+9FEIt7LHURqYrWCMdQFN9VsVbYAkEAkb2vvhcddmVWHdQfmQCba+d8MBFLGGQ62WZCLGwBF8htoFI79nxQhx6VQA00oNhpHqqi3hANjey2B9b4HA236f8hPj5KZ9mrVC1ivCkzKo/GEJAJQ3sGLeGxIGhNz2w7zvwSczyVcit0JHOV86yFNLqrlTobbD13xY+U+NU9DQ06SoS1RMXktsoGiMW7FPCcu4vfDfE+caZnWmUZ6eRVjlkuY7FWyo4BBBygA5rai18LeWfxOUVaChiTjthbhDRQwuROskaRMkKmRWZVMf4pNvhF2OhGmmuuKBwBg5RWUnS2a4JWxubA/l+HT3wUho0pYeIxZWM4zL55YAUysW2IYv28hiqw1wGQXYZQTe+l9/wCWHdL3nf2MyVpo0OhrAkyFB4GKx3OjKxNrCxsR3+fpjRKXI4BZVKkak63Ox3v5Ywqo5lz5cxbQqSLg6qxa6ntfTBHhXPjpDJG7MFYHLlOqN6ehxa17E7RsXE4KXKTIiLntezdLMALeIra+mKlzDzRTiNUp5EyjNlRLnxE3bN3uTmPrjLOYOPSVDLnlaTKAATp+mB61jDvb/X/fAebB4ok8Wrc7HW4BNuw19Ma3wF/uvL1OF0arkZm9QWsfqqqMYrpjZ2qsnB+GG2qpmPot2A+rWxr2wZrsjNuepQ1fOFtZWEencooUn5m+AJxJ4gWMjljdixL/AOPMcw+uFU3DmdSQQQLk6i4AFzoSL4yg/B9DcuOf7CgaQlrUwZhe90Vr2/yi30xhtNw287QqyoolILEhbKpYXJ7GxGPoDlpV/saELcqaPS4sbZG3GtsYjXVskdYbQI7ogspA8eYA5iLeJjfGeQcbpNmo0fN0MEccMZjZUQIuV1JOXuQNRc3wK5n56lYoIOvGVvnCR2WTTQFt8w9PPFVFVMST9z6I/MzSmLMR3RpLJcX7YH8Uq4ixXNZ7ZiWrHmANtrxLlzabA4fGEXtiecr0Wyfn2c5WTrDK6l0bKc4DDOt2Iy3FxquCNd9qboPFTBTfvPHlF9gANScZtQ8bEYys6HTwkdZiDfyDgXxIpM8ztLEwYgkFDSsVtYks5N1Btrqb434cfBrlJPZdavnVZldWaSPMfEVZFJ00F9dMCF4jSZh1BKTkXwCRF1B0NtvrirVkqrGc0lI1yGtGrM5B18gBp2Jw9waleUFwAkEd2aRo4go7C+YEtqANL6nbA0jk35NK4BUq9NNJQoGcTWMcrD8QCPxLmGl7MSPb1xX6+Fad3SouvV/FaFCIFUX0y5la5Rha4vfXzwO5L4iF4fxB3Yx2dGSRBYpKVk6Z8I0UsoUi1rNhPLU0cQHE69nm8ZSFMpOZ1AJbxWBVOwGl/bEEW4ZZS8f7Kv1RUb2WdeYJE4aXqDKqpJlSMwMrTRCxUNIRsbnUWuFtjPuIc3F5GZEyqToM1tO2y2xsPD+ZqaVY5/vCo0pVCue5EjHRX7A2uPLU4ynmjjktNWTwwERRpI2VOmvhubm1xe1yTjOmyuLlaoKWP2FpCZOFMBfPRTlmF/8AhTKFJ9hIgvibynwyCWmmUgs7qevIyHLTxL4hkJIzTMyj5XGBPA+Lfd6hiyl4ypSWP9uFhZgNfiHxD1GEcW4KKaVczPJSS+OORD/eR+Yv4eouxU63xklaaWiiqdBjh/E3qaaSjHTFWyCOOU2/94hHiEWb/mDTLffRTqMUKWJlYqwKspIYHQgjcEeeLtzHXQ9CNBHljVD91EboWDB1/ElI8YzDPmBt4tBbLfEE1cVcoWpYQ1AGVKkg5JbaKtRYaPb/AIg+Y743E+NtrTETXkqZXHgOCnFOBTU0nTnjZTuPJh+0rbMPUXxO4PwXNmzU8juV8ALdJB5szHf20w+WRJXZkYOT0AEhJ2F8SY+ESkXCG3rp/HFhbkyoyqBBr3KzR2Plubj6nFi4fy/VFApkkS2hJq0ItpsgjP8AHE8+qilpoqh02/VZnL8OkAJK2AxocvOaQ8HiiiqetUhwmUxC0cYUHKoYaqCdG3LX7DHcU5di6IjM0mZjq5BdTr3sRvhPCeTo42T8WRpWuAViBVB20JJ19dcKj10HG33Oy9E+S49vcodRw6U3kZSMxJJbS5Jud8IHDza+ZSbbXv8Awxa+LyPGwSSR1NxbNGo8+65tsSJeWo42XMDO7jNlSQrcC2pNhlXe7H5a4L5l/V5GfKx+nZrfBeJ0yUEEInhz/dkGTOCQBGC1wtyLHfTGC8d44fv00sEhVS1kZLi6gZQR6aYt3LFNPSs1VTZXlhcpJThW8aNqV11tYGx1OnfbFU4lUxVFbNJ0xTBiWWIgkBvI6CxOp8r4ohlUk2RywuM+K8kWip56mTwOJHAv+JKL28h1Tr7C5xOj4H4Gkq2MCjQWVHLHTwpGGBG++2PaTgHVDZUcG2oOUeuhb/TDFbw9oZBT1EpVCM2hzhWI0JA72FsFDMpOkzMvTTxq/BBFbGEypF47n8RmJNu2VPhU+uHn41NIixyvmjBuEYkAHa5VTcn5XxJWCiiYhpGqLAWMStGreYu9iLee2I9VxOFShpI2Qre8khzsb7WBJUW8xbD7ZM0mSaukSJeq0IBLWSJiyKR3IW/Vb3JUe+FdF6kjqywwxIhYKroLAEmyoGuXJ/aJOATuzm7MST3Ykn6nBXgPK0tVmYZY4U1knkNo4x3ufzNbZRqcY5UrN40i7UXCSlOvD0cK0oMvEHYeGCLLDIjZtvCug82LYhJXw1FQkrsYKOnHRpF6ayXKagsr+G7asS25sPym0uoq5eJsKelVjT+ETS3SKWtMaACwYgaLa0fa4Lb4b5r45Tmm6CRqwUdMI6dKopXRiVzMAVkTVlue9zfXEW/5HQ77I68Eppa2GkgR7NIHnaaIo8SKoLqpzkdIpci4JFh4iDgFzBzFLPUzSpKUR3ORf2UGiAemUDTBypiNBRNmv98rl1B+KGm75r7NJYD2+eKk3uD8sNgrGxhbex3PeR73B0sfI64n8K41kVoJ1MtO2rIDqjf82E/lbzGx1vgU0l2b5a/LDw1HqB8XlgJK9MqUbVkjivBDGvUjbqwOfDKBb2Eg3R/fTywfquYKZ4XDPaJafpQ0iobiXJZpXNraPds17m9sV2g4tJTuctrMLOjDNHKPJh/rv5YInhVPVa0zCCbvTStZWP8A6EraH/C1j64Fr/1/P/ROSrC7Uk9LAiMBV0xSItBMLFHlUsBARqCACbroO4wKAgl0pqgQk6iKpsuX0Wa1reV7Yg8Yq6pA1PUK8bPJndmUh2soUe6AbZdMTOZeIRSJ+CsPTGSJNR1bIM2fLa6g7Em97jywvg7359ux0ZOCbiKqaKvgUSdOV4986N1U9wyXAH0wO4fzW8b5iucg/mu3yNybDB7gfC+nHC8M4p5pEzZZZXgWQ3IzRTKchO3hcaEDTXEDmblviMsvWkpXYsou8KiVWsLZiYri53J0wUccHaml/o19TkX1BSn+05mKj7qhsfhWwB8t1NsK/wDapSEapqJy0hzCKJsgRSLAEgfm3sO1sUaMNGxDhk87hlOnb0vhiSUGTwmwLaC+2OXSY1+lUd8w+72axScV4Oi/hqvU13R2b1OZzp74HLzPSdUrC8v4jKGsi6+ICwYkECxO9xrtis8HigUydR4yyqLBiSGJYBrfvAE4ATNkdgp2bQ+x0/0wPykJSdthSzSxxVMv6faDDJYuJZGAsqER5E1vZBqRsNycQa3miOUkimj6qgujSeItbdTa35bkDzBxV6w7SLcLJ28nHxj011HocTuWuF/eHkI1aNVcKdm8aggganQ9sM+Xxw9QHzEpLj5I1ZzVUSG5ksOwUBQNth2tgeIXc+FXcnXQEk/zxe4q6UORTDh0aBrZ1hU2AJuS06HsL6HEyWfiXiB4g4VIOvIsV0yxlFdSFAUHMGsLHS2NU4x0kkKksj/UyoUvJtZIt1pagnzMTKv+ZrDEz/w+qE/+IkpqUf8ArTpm+SIWY+wx7zIk0VQI555Z1YI4PUYF0kUMuhJCtY7YsScoUkboyuojdahEMzBSlSiAJHPsgGfMRoLi19hc3lYPCkBIaPh8Fgol4jMSAoCmGAsSAB/zJNe2l8FKakevmEFTNGhUOIKSOyRiVP8AhuFtkJ8/EW89MD+YqqGOsglpemjpHFK6IbxpUDVlFja1gt7E2N8S4pZ6+paWhpekxdZXkWTwo6hvEHZQkYuxJGpOMkn3MpVZN4lxGnpUMcccckUjpPHGszxzUdQkarIWurMozKBYm+ExxiDNxGvRWlncyU9NbKZXax6jp+WFTa19T88R46imoWLhhX1t7l2JNPC/7RJ1mcHvt7YrldWPUymSV2d3Pikbv6KBsB2tpjUgoR5P0/ye19e9TJJJK2Z3OaRz3H5VUdgBoB5DHcSp/wAVtLbaa6aDHU6qNwBbYX333/jiXxJj1W769vbGP7F0IKKoAoQWY+2H0kFvnoMDxJqfXDomwbiJx5KRKdg1gcMMhH8j/PHqPhTPptbHLQcqkthCi5sqEURuVmhH/CnXqKB+6T4l+RGJEVTw+UeNKilf9qMidP8AK5DAel8A2a42vhsrvpb9f4YFwjdrX4J5KvJqnB6ammmoqdpEqI1ikVQ65LAjMHdGOhuQF1sT7Yrj8KaDhdNNEJkqZZJSSkjraOIHM2UGwtYeLEQ11DVBOu1RTyIioGAWeOyiw8Phcee5xMpODyZCtLxWmdWBXptM0BINrrkmW1jYaDfCkmu/+QJy5MK8a4nWQ1VPTJWTyCZIiwnVJlQy2yizLZrE97Y6vjqlnFOY6CpmMnTWM0aIXFieoCoUdMEMC1xYg4bek4zmDmJZyHjfMohkzmL+61jYNlXyxHPFeIxzCf8As9kl6plZ/u8/jzKylCSSAlmY2W2pvjK/ANHUsZnlESUPC5HZ2jAQyJ4lXMdBJta9mtYkHEOKWN455V4VTOlMQJGWaWwubAjx3IuMPcO5pkp5YH+42Wn6lhZ1YmS+ruYySFBIAt33wP4VzOIFaP7szRvE8ciZz4mdr579PRlsoAsfhv3x1S/rCaQaMeSNG/smjKTLmjbrSP1LMosnjvnuwFtO/libwwypUdGnpeGwTMWhYZpHYEJnZT4zYWuLi4uCMV+h5tljpzBHA1gYnjLksY5IiCzABLENYXX31OJVFX1Zq/vUVA3UztIfw5XXMylT2Hg8THLfc74ze0zlEEczVssjpGXRvB/dRRGERkk3UplHitrfW4YYJGg4k7CVskZMQhzNJDEpiC2yurN4ha24xB45BUKAs0KwGNSQF8LMXcElznLE9hroBgQguTou9vFcnDF21RQ8fLuH5+AO0mebiFGH08YqOoRlAC26S9gNLYT/AGTQi5l4i0rHUiGndyxO/ilK6nztgGIGufhv7fzOHVp/3m9dh/DG/uZ8NvTC/wDa1DB/cUJlYbSVklwP/pRZVPzOIfE+aaqrUJI56Q0WJAIoh7Kth9QcQTGvZb+p9/XCzFb2009sGqOWCnYyKc3sx27dsSSRp27XwwgsdPO+G5ptdvrjmNVRiLJOw0H9d/lifxKVjNIRmAzHY+uBS1Pi0A17fpifPd2ZgBYknf1xkoth45JkWooEVyANAT3Pn749amXyx2Ow5nmY+xJWhTLe36n+eJNHwyNibr28z/PHuOwJRZycLj/Z8+5/nhg8PT9n9T5n1x2OxwBFelUG1v1P88INMvl+px2OxsPIEux7FThTdbqfMMQfqDh5uOVEZ8FROvtK/wD/AFjzHYJxWxYqP7ReIpotbPb/ABk/xwsfabxP/wA5N9R/LHY7C+MfYDyd/wCJXEv/ADk3+b/bDA5qq52/Fqp295W/0OPcdjuK9g4vYlYgTc3J8ySf4nD0cY8hv5e2Ox2AZXBsU7a7D6D+WHI/h2H0GPMdjojbYogeQ/yj+WG8o8h9Bjsdg0dbG2Op0H+UfyxEY97D6DHY7GnPsMyNc30+gwhtzj3HYIkk9n//2Q=="/>
          <p:cNvSpPr>
            <a:spLocks noChangeAspect="1" noChangeArrowheads="1"/>
          </p:cNvSpPr>
          <p:nvPr/>
        </p:nvSpPr>
        <p:spPr bwMode="auto">
          <a:xfrm>
            <a:off x="63500" y="-904875"/>
            <a:ext cx="1781175" cy="185737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1076" name="AutoShape 4" descr="data:image/jpeg;base64,/9j/4AAQSkZJRgABAQAAAQABAAD/2wCEAAkGBhQSERUUExQWFRUVGB8ZGBcYFxwXHhcbHhgaHBgdGBwaGyYgHBojHBsXHy8gJCcpLCwsHB4xNTAqNSYrLCkBCQoKDgwOGg8PGiwkHiUsLC0qLCksLCwsLCwsLCwsLCwpLSwsLCwsKSwsLCksLCwsLCwpLCwsKSwsKSwpLCwsLP/AABEIAMMAuwMBIgACEQEDEQH/xAAcAAABBQEBAQAAAAAAAAAAAAAFAgMEBgcAAQj/xABHEAACAQIEBAQDBQUGBAMJAAABAgMEEQASITEFBhNBIlFhcTKBkQcUI0KhUmKx0fAVM3KSweFDU6LxF1RjFiQ0goOTssLS/8QAGQEAAwEBAQAAAAAAAAAAAAAAAgMEAQAF/8QALBEAAgICAQMCBQQDAQAAAAAAAAECEQMhEgQxQSJRExRCYXEygZHwobHRUv/aAAwDAQACEQMRAD8Ats9OdSe7Hv64iyQdtrHBqaH072xHkpLnQW39cGYC3X9PnhqNTm0v64JT0u4Atr54THFZyddNNdsbqjkrIkHDHfWzDyPn+mH4eBE6uTva2+DMMQKC99ycLSADb6+d8IlMphjRBXhqhQANvTfHChINwBgn0scBp7YVzHcAS8J9/wCtsJEZvsN7WucEpacXFr/PCel5D/fGfEQSh7kJrg2tb9cOmnG4N8PywkCw3GpOIi2Go0HnjeaNcUiQsNu2pPnhxYz3Gn0x5RVAZ7HYg298S3AvYX0wVgcRpYFw6YgRthmZvC3iKeE+IWuunxC4IuN9sV3kbm2OeERyTsalBeQT5FYhtQVIAUrYix3xqbfYFqK7ll6C98eyRAeWHpNN8NnUY5NmuCRCqOH5lPl5YhDhZCiwwc6Nu+HI7+envg1JoVKCYIho+1rA2AwZipO3YDQdif8AXEaobUC9h3OCNPUAnKNlA188E97F0k6Iv9nkWuBrv6YJLTKBsPphQbHt8cdRXSdfmcMynXTCqlgD88NTTe2DFokrTDcj2Hnht6YDx5db7XwgTXNx2O+HRUg2AwmTKIIXGxI13w8owL5h4mYKV3XRiQq7bm9jrghwiq6sMUp3dFY+5GuE3viU/Dahzfa6JIW+PTH5/TDt+2IvEeLw0655pY4l2u7AXPp3J9BguCYPNj4pxfXyw30La/TCOGcZhqFLQSxyjuUYNb3G4xJdz21/hjnBGKbI5Tz1H9b4hVUYOlhvie/r/DHjDY+uArYbegNLO0bCwBsdrfXEuPiob8pB9xhuriDk2NiB2xG6N2t5jTHPRiFcZqMtPOxO0Mh9vA2MqrnL9N0jjdVR3SNLBjEjFSJCovsc2utlGNI5lhP3OVCbdTJH/wDckRLf9Rxmy1EUcsKxs0Q6UilrklyQwQC1ioayrbb64t6NbkS9U9Imcvc5TwRoIXaZYrmSJ9jEozEoWPxLHrcb+WNP4RzVS1RUQTKWcErG11fQ2awOjEHsNcYhzFRBZXR16SFI5EIS/U0ZQT4vzFrFhtbCIWMjKrjIXWKWKUEp08gEcjKBozEKb9yU9cUTxKTFwm4q/B9EtEbXwyZDgbyZx554xHOpWcIHuRYTIbWkX11GZexwXqKf6Yhopd3TIctMzEfS+ClPRBDe9zt7YhZPIemJqSfUC2CFVseeTUeuHhiL5emJIOOOoqlQ2o745lBGuPXGuG5BrhqEnpCgDUC/bColtYjA+Q6/wwv+0kjRmc2RVLN+6ACSR57YCUL7DYTruCueuJgNFEWsApcjzJOVR6nfBzkxmNHGCrCxYLcalcxscUHiPPU4nWWOhQgLuwKyBRc3L2sg12tfDvD+M1dZaKOlmYBsyyrUvEkefxEM2SzZbkWN8IWBxlyky+XVKeFYox7bNC47w2onhyU8ohYm+chmsPTLjMaP7OZDxJ4jKWSExmWbRL50DELe/iO198XGm5LnkJE9bKEAHgp7RXIvqX37bhVvg9Vp92piIlaUpYjMzO7nQeJibkkHc41pdxcJPsAODcpQU1fG1Mk0JPU6gZ+oksSqBrfYl2Uj/CcXh7e/ucZ/ypz1HLX1EMsUkU5JC5n6gsguYxb4dQWFr3xdvvoJyjUnzFvrjLr9QLjb0QeK8fgpyFllVS1rLYkm5AW9vhuT3x1FzFBM2SOVGfcoGGbTQ6X8wRgNxLgBqKmSSCo6dgM94kmQyrcIVD7FRqQDa9sdQcoFZFeoqOq8ZzKUiSAbD48t2JJubXtrgVvaNeltBaon8tD3OGepa5HbDFWzHMQdQPlriHHVOSddCRfT6446zuY1+8RQ05LKZ6mJLrYMoBLsVvoDZd8COaOQJ1R3jtVIjI37M4SMpZFO1sgOo762wTqY2kqqWNCC2eR1vcDwQuND2tnGvtg1TcTmibJMpy3UePexups/fUL9cNx5Hj7ATwfEWn+xivNKfj5gucmmOaIh80QQst5NAbqAGvtob2wOeF41Z43zMIPGAt+mkl1YNcWvqDcftDG88Y5cpeKRZjeOYplEi6SKDoVex8aWOqtocZJzZyrNRyETJkjNOUEsIzpM8YDDPdrqSVF7+mmLY5oyiScZQ9LXYvPA+bA70scihJYGRFbYMCoR1YH4WIuRfQ2xo/UuLHf1/TGecxin4nRGaBl6wjD5h4WUgXKyDfLfY9sH+TOLNJGYJ9Kmnsr6/EuyMD+YW0J8xiFck9noZoxcVOKqu6/vgOtbvhKy74RK1idzft5YjdTW+2n9XwwlCAb+r4mR7DT9cB4n/XBaNBYb444rQW5wzPIQD/HCy3ywxK+muGInZFdO+BnHYOpTSoVLZl2G5sQxUe4W3zwSkbvviN0zK4RNz5mwtbW59BgjCmcZ56amkRKazdNQ8pIU55HUEIVbXKL2JFjc74v/AA/iMkMcj1gHWJSTpxhiAXQeFAbksCtjbvh+n4DD8bqsjKwObIABa2zMLnUYktMEq53I1EKkN30Y3APkbjCp7oqxppMictcULs/UYdUvd4xcmMWtGjDcHLr7nE3jfFo4+mCwGZ/PcKLn9Tb3xS6yilZfvBllimkBdjG2xMiKBlOhCqTb3wQ4YZIIqirrZxK9MGjgLqkaqcqsrWF7yFjb5aYytHOVuym8M4H1eOtGkjfhszSSLoRZWDAbgkEhD6g41SLl9FtmeV7ftPb3vlA7Yp32QcKVUqKlnzyykLqdQp8ZLeRdgW9t8aIrYVlSb2OhKVUip8y88R0ki0kFO1TUWFoo/Csd/hDEXNyDf6Y85d5pnnqJaarpvus4UPGtyc6AAv4jozC4OnY+mB9Vw4U/FzUXlAquojSKMwTOiiG2htqjrr3GHRH1OJ06h5pVpImLF7nI2VghuLeJr6j9wYy12OcJNN2H5iOw1ta1gf1wPnOUEk2Cgk7aBQSf4Yk1cdrbag6E6HQeWKnzzx0QUjRggy1N0AH5U2drbgHRQe+uNq3Rlk/hfHVq6uH7kc5hpy2fxBlZmTqrkJyHQgdzpvi1R8wxSMYJgFbMqj9gsVEg03X4TvjLfsmrjTSPMyho2XK7XN0VnsrjtYNHqcaRxCihqKggMFlsrHT4ggYXP7SlHOuO2uw+MVrmteGhHMXBXhmhnpy3T1R7Nqua4R1OxAzHT+WHeL8yqrMk6AqGXMwAYFWORuojdhex33vhfBaGdAaeRWMZVkt8SqwYkEH5/phHEUhrIismk0TBJF+FlawzLr8QYWcb6Wxn3WjbTajk2vddyqcU+z5gsklHIAilxGmqgLuOnICcw20PcYI8vccIro0qEyTlQhLAqWDFzttuuBUXDOI0DypBnkgWTQACRbWB8Ud7roe3lhPD+Oiqrqc1ESxTB41U+NcwE2bQN3GYjW4sRgYyV+xRkTePbUl4a7r8moVUXfb2xAeQHb1wVlbscDJ4LbDTDzykKgnFx2tpgnHKQO2BcMWx9LnE4XxoLK6arXDU8nhvcb/1bA2aqCvod73+e1vpjyIM4AQF79gLgfPYYbddxG2JrK7e17Dy0xWuP8yy05jaJVEliwLajupv274l8Xr0zIhYDxEk3BAsAALjve+K5zNxVHcbERg3Pnft9Rg47Wwor1UXvgX2gwVJCZj1DGhbMraNs6KBcWFs1/I4O8YlHVGoHUZ0+RhUrr7ocVTkbgf3enVnssj/AIj6aqG+FfoMF+YJh047xlwsq5CALoWBVbi/wknL8xjzJdRcnXjsehHESqqoVVJ0/DJPuNGA/QHGafaZxCUtToWPRkBm6eg8ecqSSN/CFtfa+L5xRHgpWlaMTWXM63KGw+HUXvYXF/LGfcWgavroYsmSNUu5F2KoTmckn/KMNx5lNr3AeJxVmk/Z/TiLh8IGW8gMr283Ol/ZbD2wW4rzDDTRiSaRYwTZcxsWN+wAJt620wApXymwIQWAGtgFUd/QAD6YxvmTjTVc7zyG5c+EdlQaKq+Qyj63w1R5OwfsX/hv2hKtVNNLNG8VQAskCFgYQgyxGJ3QK5y3vqL388eHnuSlneQVMc8bquWMxh3lyg5S1mXpWuRcm+hspxmCJ/tiz8W4Gi0UdRGrgHpsTlAQFg0cqq1ySQ8anXbMcO+H9QHLj6fcNV/2xyMPBSQoezOzyW9hprirB6ridSoHjkaygqoVY1B3NtFUanGi/ZvypQyUK1ElOsspZwTISyjK5Ast7Wy2xY5alFARQqpp4FQIv0UDE7fF0gkrQP5UWCmqKqnezRZKeAHe9onMhYbgMWJ+eLSnLS9O0EpUr/cS6PkI2B7lexB7E4zjh8Ecs88pDZvvLWYfsqqCx9M1zgzwydopZHvmR2uAoKlb/FfsRbcfTC1flFrjBr0yp+UwvHz28SnrxIsyP05gGYAHYMumqkWPzwK52glkaOrSItE65JumGuMvwMf8J2YdsP03PiLP05o5lznKC4VijAW3OrKwsb7jXBuh58jlViV6cK5hI8zDTQaZRpr5b4xNPTYajLE+cMf5fgqMfOtTSKjTxmYaI5Y5GBH922YAgh4yp1738sRKvnuCbpdSBwYJ1kSTqhmTK6nS6DMtt1wVTmSneOekKdRsjKtmBSRVUuhRjsVBsAcNw80cOeNlMRIkRVYLToCGKBSR697jGfiQfBN7xO/saXLPcBlsysMykdwdVP0xDkkNh2v5+eAnI3F0mo0RL3p/wWDaEAfAT7j+GDMhvoNt/ph6dqzzOLi3FrsP+XY4mqgtvbEKnAbbQjtv/wB8TBfyv8sFaFMxvhcq1FWkebR2b5INT6gnDPEuPJaeNow0ilkjKZo8tnZczHOfy5QLb98CeUK3p13UYgLEkkjn4iEVDcrYb7YP82UkcFSWeFDTSkFnUBJImdj4gw37NZgd9sDncfiJS/Ydji6tFZWTKig+I3ta3cnTTuSfrh/gvBZHqAXT4GDFL3YuSSufsoHxG+ugwSekSh4hNG4LSZAKS+5MkgQOco8LhMxvbS18FariSxXp6VdQ93a9xfUZpW3a++XCer6p1xh2YfT4k9vuHad/iuw8OpbcXt59wq3+eHOIMXpJGA2CuPQRsr//AK4HkHItOurZczsTaynu37OY9vLBiGNG6sIvkRMjG+5ceL52x5MHT2Wv3JvGFDQSaAjI2lu2U2xnPK9aXjlk1zOY07bKg0P7t2vjRK8Wp5bXsI2IvvopNvpjG+EceWnp0ikKi6sSdSQWOg0/dtj08K5Tv7Ikm6jRa+buImGhlZWF5PwgNyC+hIP+EN9cZrQ8CeWnqJlvlpwt/W5N/ouuCPM1YrRRCP8AuyWIN92CgH/8sGOBcWji4ZJGRbNFMzE/nZxkXbsAF/XFbVIQylwJdGGlwL/Ty9cWbrK/DD/d5kzx3JfOyZ4pQEA8Js0jkk+YwjhX2acRlRHFOyxSAfiEqMqH8xGa+Wxvt2xbx9kTigLLVxuHAlA6OuqahWz318N9PyjD3m9FC5R5NEv7L64HhrgatFM+YeQdVKn2JDfQ4L09UZJQNDmy/luP9sVvkblWaizTPKvSmjGaIK2Y63VtRYZWv3O+LNRVSqzNktlu3rZVvr8hiOVOQ5XTAnLcBMBbs8s7AftfiMPD/lwXgo8y2Iy7H388L5SgYUNMcp1iDHXTxszH23wRaPxBsvw++KI40ieeR3QNqeExtYFA/mZBe3lbuD7YBcw8OiJSVgEhjzSS5dc+qiMf4mOn1xeuHUqSMc5tr8PmMO8R5fp5kaKWO6HQ2JU3GoII7jGZYRapLY3p82SEk7dIqvLnAKFuhPFo0di13G5U3EqnS4uV03sMNcP4LQVFVO4U9MSC3jMIVst3AW4uPCCLeeFQfZ4kFWk6S5kRg2VortpoBmvY+9sMx8qOlZLURiIJlbLcl2JsxvkA0101Pr6YlppVR6anGUm1kd1/UWLg1DBBWvFThVWWG9g4Yl43PYkn4Tg/HGBbfTt5YoPKHAGFVDV9QswLZ1I7OjXOYeTW7DF8lqN2OgGp13HfTDIzSjbJepxcclKVjmW5N76Am9ha/bDMvGshym5t+6fLHkJJUM4JDeIJ9bXPmLYihFIBOYlgDcsb6i/byvbEs5v6QVD3MA4dxJoJBIgGZc1wy3V1YEFWHdTfFlm5vquKFKQrCqVDrmyIcwCtmYlmJIAAOKIs/kTbGycj8oGkiM8wEcki3N7Xij0OXX4SRqx9h2xZ1E4xinW/AEI3oF85VsX9q0w6hhPTZWcGxUMW6fi9dR6YkJDFEhip2dmVytowCW2LHO35f3hvrin8+cNmmriYyahWjDRugBHT1G4stg2YX74lvzWsVJHl6sNVE6HKVOWUKpBOf9nN4sp3x588EpxhRTjyKDaZofD0UI3hQXOZxrYt2zMfit9PLDkEqqAFuxdiVB3lc/FI/kgGwwNoeZJ6qCOWOJWR1sxkKRorX8YGa+Y3B27Yi1fFumSZDTxhtLg3JA7LY6/IYhkmmURjyQ7zhzUBE8ELEmxEstr2H5wDtcjS49ANsYmNfnjQuZJLoCqlEsRdgFLAg2IjAsi+h1O+KAkRtc49Xok5RbJ+oio0idxOePpQpGxOXOWuLWLFf5Yl8O40UCqEzLkyWt3bTW/riy/Z7ScONPUGsjV5Vuy5r6IEuMoUgglr6m42wJ5XpkqOJ08Ud+l17rffIpMljbfQWxZGSbZJVK2fRfSsmUAWC5bW8ha3qNxiBxJ1+7kKAFIKiwAAFtdMEpZLDMTbW/63J/XFB4FXfe6uSME5Idxvmdr3/wDlRbfNsDMCDsCc08flpYKaOKJWZs0fi1sVsRYeZDX1wKm5oKQTLMR94COuaO2W5TLY/InUYtX2ncOEdM8gA0Kt6i1kIBOoupX6YzCWILDZg2d9yTbISbhf3tLYBRVbKIs2zhdL06eJLnSKPvscgvidTUGbvp6m2K1ygZllqIpHMiXDRtcn0IGYAjbF2AuB7/phq7Ek4bPWQLc2Asti38MDqirO4/r1xMqUuGXz7nXUemAkl7+VvTf5YFtjIRodd83w798OQUbGxuPXthjhsbA66Zidewv+uCpmRV0ysb+vbGdw+wOgoVp0yL4VW5PqSb3Prh1yWiYAXYqRrpbvv7d/PCna9ydfT0x5G4D5CwXODYGxLWtew3sAdffCM+o6GRuTtjlPFnQFZJFBW5At3G2t7HtceuJMTBQBm28z/M3xCytE9rjI1zopGVtT37EXO+9/TEoJm1tv64OFNXQLT7GBfZ7wmOWpMsriOGnXqM7DQOTljGoNyWN7d8uLvzVzLQ1dLPCkqu4jMgfJsyEfmkOYk67XOuA32OwofvLuMwhySlbXLWSYCw7kE3tbe2Fc6/d6aRZ5Yop5prN0ChVIo7Cy2Rls3bMQbm+mmJ8jvLX8BxXpsj8MqkNOFUsS8aqWZ2OWw1W5JsoJ0A/TEDm2eaokRhDJly9MKqlh4dNCB33wb4fwJKrh61UCpTSh2VlBbpMq31CkkqctxcYjcu83mC3hJLsdR4bW/Ntt/wB8WxyKXbwL40QOBx1VNTPE9FUvmbPEbEKDlKsSLa73074J8uVKyQKyRWqFYiTLGC2nw5mfMysR5DFkqONGo1QtcjQnNbyFrHUXxV+P8mNKss+QpPe+UsAHHfKu5J98IydNHJdabDx5pY69j3mqmLRM8hsFU5VJGjEa3tq73O9gAMVXlfhXXkcEXyRO4Gm6i5074v32ccFFTweugYjqPKVUsdVZYkKXvqAWuMA/suoX68qurKlspYrswPiW+3ncXwzpcfwVxszNm+JspUUiB4zqB4M/rtn+WLb9ksF+MQ/uiRvb8M6fK9sQuYuDQw1KNGhFMMpa75ibEZgPcaAYt32P0bVPEKriBUJGgYC2gzyakD0VLk+488OvWydvRoPO3GBT0rkmxykn91R3+egHmTjMPsV4qTWyKzaurPYjc7Nb/p0wv7Yeb0mKwRA20ZmPdd1Hz0b6Yo3KnGzSVkNR/wAtwWHmp0cfNS30wD7mxWjfvtQpc3DZzbVFJ+n9XxgDcQeYu762QH/qUXHrrj6P55p+pw2oyeIdMsLbMtu3yYHHzLSk5HA/MFH/AFX/ANMc78BY+xrn2XcSWomYsxzINve1v9caI7m2gN/PFN+yrleOCjSovmecZjpqoBIyj074uVcSqNkUMR2LZR56mx102GOb2dXkGcQJAbN1I7kAMu+ikkgqGsL/ALVhhcMI0N7e+PZaqYxurJlaTN4lOZVFvCANDa29xviegsouADlFz6gDX9MccMpCbbjCRT6XsP62wqsnAKKdiWv5WC6XPYXthha2AgWeMjzDCx+eN0YOyRW7DDFfESOp0+o0YJUC2bUaqCfO2PZauPxHPdhuBrkAUtc/IHAA80yohZuhGpfxZm6jIr/BmCkW08Tanc+WJcmSKbjV+9FEIt7LHURqYrWCMdQFN9VsVbYAkEAkb2vvhcddmVWHdQfmQCba+d8MBFLGGQ62WZCLGwBF8htoFI79nxQhx6VQA00oNhpHqqi3hANjey2B9b4HA236f8hPj5KZ9mrVC1ivCkzKo/GEJAJQ3sGLeGxIGhNz2w7zvwSczyVcit0JHOV86yFNLqrlTobbD13xY+U+NU9DQ06SoS1RMXktsoGiMW7FPCcu4vfDfE+caZnWmUZ6eRVjlkuY7FWyo4BBBygA5rai18LeWfxOUVaChiTjthbhDRQwuROskaRMkKmRWZVMf4pNvhF2OhGmmuuKBwBg5RWUnS2a4JWxubA/l+HT3wUho0pYeIxZWM4zL55YAUysW2IYv28hiqw1wGQXYZQTe+l9/wCWHdL3nf2MyVpo0OhrAkyFB4GKx3OjKxNrCxsR3+fpjRKXI4BZVKkak63Ox3v5Ywqo5lz5cxbQqSLg6qxa6ntfTBHhXPjpDJG7MFYHLlOqN6ehxa17E7RsXE4KXKTIiLntezdLMALeIra+mKlzDzRTiNUp5EyjNlRLnxE3bN3uTmPrjLOYOPSVDLnlaTKAATp+mB61jDvb/X/fAebB4ok8Wrc7HW4BNuw19Ma3wF/uvL1OF0arkZm9QWsfqqqMYrpjZ2qsnB+GG2qpmPot2A+rWxr2wZrsjNuepQ1fOFtZWEencooUn5m+AJxJ4gWMjljdixL/AOPMcw+uFU3DmdSQQQLk6i4AFzoSL4yg/B9DcuOf7CgaQlrUwZhe90Vr2/yi30xhtNw287QqyoolILEhbKpYXJ7GxGPoDlpV/saELcqaPS4sbZG3GtsYjXVskdYbQI7ogspA8eYA5iLeJjfGeQcbpNmo0fN0MEccMZjZUQIuV1JOXuQNRc3wK5n56lYoIOvGVvnCR2WTTQFt8w9PPFVFVMST9z6I/MzSmLMR3RpLJcX7YH8Uq4ixXNZ7ZiWrHmANtrxLlzabA4fGEXtiecr0Wyfn2c5WTrDK6l0bKc4DDOt2Iy3FxquCNd9qboPFTBTfvPHlF9gANScZtQ8bEYys6HTwkdZiDfyDgXxIpM8ztLEwYgkFDSsVtYks5N1Btrqb434cfBrlJPZdavnVZldWaSPMfEVZFJ00F9dMCF4jSZh1BKTkXwCRF1B0NtvrirVkqrGc0lI1yGtGrM5B18gBp2Jw9waleUFwAkEd2aRo4go7C+YEtqANL6nbA0jk35NK4BUq9NNJQoGcTWMcrD8QCPxLmGl7MSPb1xX6+Fad3SouvV/FaFCIFUX0y5la5Rha4vfXzwO5L4iF4fxB3Yx2dGSRBYpKVk6Z8I0UsoUi1rNhPLU0cQHE69nm8ZSFMpOZ1AJbxWBVOwGl/bEEW4ZZS8f7Kv1RUb2WdeYJE4aXqDKqpJlSMwMrTRCxUNIRsbnUWuFtjPuIc3F5GZEyqToM1tO2y2xsPD+ZqaVY5/vCo0pVCue5EjHRX7A2uPLU4ynmjjktNWTwwERRpI2VOmvhubm1xe1yTjOmyuLlaoKWP2FpCZOFMBfPRTlmF/8AhTKFJ9hIgvibynwyCWmmUgs7qevIyHLTxL4hkJIzTMyj5XGBPA+Lfd6hiyl4ypSWP9uFhZgNfiHxD1GEcW4KKaVczPJSS+OORD/eR+Yv4eouxU63xklaaWiiqdBjh/E3qaaSjHTFWyCOOU2/94hHiEWb/mDTLffRTqMUKWJlYqwKspIYHQgjcEeeLtzHXQ9CNBHljVD91EboWDB1/ElI8YzDPmBt4tBbLfEE1cVcoWpYQ1AGVKkg5JbaKtRYaPb/AIg+Y743E+NtrTETXkqZXHgOCnFOBTU0nTnjZTuPJh+0rbMPUXxO4PwXNmzU8juV8ALdJB5szHf20w+WRJXZkYOT0AEhJ2F8SY+ESkXCG3rp/HFhbkyoyqBBr3KzR2Plubj6nFi4fy/VFApkkS2hJq0ItpsgjP8AHE8+qilpoqh02/VZnL8OkAJK2AxocvOaQ8HiiiqetUhwmUxC0cYUHKoYaqCdG3LX7DHcU5di6IjM0mZjq5BdTr3sRvhPCeTo42T8WRpWuAViBVB20JJ19dcKj10HG33Oy9E+S49vcodRw6U3kZSMxJJbS5Jud8IHDza+ZSbbXv8Awxa+LyPGwSSR1NxbNGo8+65tsSJeWo42XMDO7jNlSQrcC2pNhlXe7H5a4L5l/V5GfKx+nZrfBeJ0yUEEInhz/dkGTOCQBGC1wtyLHfTGC8d44fv00sEhVS1kZLi6gZQR6aYt3LFNPSs1VTZXlhcpJThW8aNqV11tYGx1OnfbFU4lUxVFbNJ0xTBiWWIgkBvI6CxOp8r4ohlUk2RywuM+K8kWip56mTwOJHAv+JKL28h1Tr7C5xOj4H4Gkq2MCjQWVHLHTwpGGBG++2PaTgHVDZUcG2oOUeuhb/TDFbw9oZBT1EpVCM2hzhWI0JA72FsFDMpOkzMvTTxq/BBFbGEypF47n8RmJNu2VPhU+uHn41NIixyvmjBuEYkAHa5VTcn5XxJWCiiYhpGqLAWMStGreYu9iLee2I9VxOFShpI2Qre8khzsb7WBJUW8xbD7ZM0mSaukSJeq0IBLWSJiyKR3IW/Vb3JUe+FdF6kjqywwxIhYKroLAEmyoGuXJ/aJOATuzm7MST3Ykn6nBXgPK0tVmYZY4U1knkNo4x3ufzNbZRqcY5UrN40i7UXCSlOvD0cK0oMvEHYeGCLLDIjZtvCug82LYhJXw1FQkrsYKOnHRpF6ayXKagsr+G7asS25sPym0uoq5eJsKelVjT+ETS3SKWtMaACwYgaLa0fa4Lb4b5r45Tmm6CRqwUdMI6dKopXRiVzMAVkTVlue9zfXEW/5HQ77I68Eppa2GkgR7NIHnaaIo8SKoLqpzkdIpci4JFh4iDgFzBzFLPUzSpKUR3ORf2UGiAemUDTBypiNBRNmv98rl1B+KGm75r7NJYD2+eKk3uD8sNgrGxhbex3PeR73B0sfI64n8K41kVoJ1MtO2rIDqjf82E/lbzGx1vgU0l2b5a/LDw1HqB8XlgJK9MqUbVkjivBDGvUjbqwOfDKBb2Eg3R/fTywfquYKZ4XDPaJafpQ0iobiXJZpXNraPds17m9sV2g4tJTuctrMLOjDNHKPJh/rv5YInhVPVa0zCCbvTStZWP8A6EraH/C1j64Fr/1/P/ROSrC7Uk9LAiMBV0xSItBMLFHlUsBARqCACbroO4wKAgl0pqgQk6iKpsuX0Wa1reV7Yg8Yq6pA1PUK8bPJndmUh2soUe6AbZdMTOZeIRSJ+CsPTGSJNR1bIM2fLa6g7Em97jywvg7359ux0ZOCbiKqaKvgUSdOV4986N1U9wyXAH0wO4fzW8b5iucg/mu3yNybDB7gfC+nHC8M4p5pEzZZZXgWQ3IzRTKchO3hcaEDTXEDmblviMsvWkpXYsou8KiVWsLZiYri53J0wUccHaml/o19TkX1BSn+05mKj7qhsfhWwB8t1NsK/wDapSEapqJy0hzCKJsgRSLAEgfm3sO1sUaMNGxDhk87hlOnb0vhiSUGTwmwLaC+2OXSY1+lUd8w+72axScV4Oi/hqvU13R2b1OZzp74HLzPSdUrC8v4jKGsi6+ICwYkECxO9xrtis8HigUydR4yyqLBiSGJYBrfvAE4ATNkdgp2bQ+x0/0wPykJSdthSzSxxVMv6faDDJYuJZGAsqER5E1vZBqRsNycQa3miOUkimj6qgujSeItbdTa35bkDzBxV6w7SLcLJ28nHxj011HocTuWuF/eHkI1aNVcKdm8aggganQ9sM+Xxw9QHzEpLj5I1ZzVUSG5ksOwUBQNth2tgeIXc+FXcnXQEk/zxe4q6UORTDh0aBrZ1hU2AJuS06HsL6HEyWfiXiB4g4VIOvIsV0yxlFdSFAUHMGsLHS2NU4x0kkKksj/UyoUvJtZIt1pagnzMTKv+ZrDEz/w+qE/+IkpqUf8ArTpm+SIWY+wx7zIk0VQI555Z1YI4PUYF0kUMuhJCtY7YsScoUkboyuojdahEMzBSlSiAJHPsgGfMRoLi19hc3lYPCkBIaPh8Fgol4jMSAoCmGAsSAB/zJNe2l8FKakevmEFTNGhUOIKSOyRiVP8AhuFtkJ8/EW89MD+YqqGOsglpemjpHFK6IbxpUDVlFja1gt7E2N8S4pZ6+paWhpekxdZXkWTwo6hvEHZQkYuxJGpOMkn3MpVZN4lxGnpUMcccckUjpPHGszxzUdQkarIWurMozKBYm+ExxiDNxGvRWlncyU9NbKZXax6jp+WFTa19T88R46imoWLhhX1t7l2JNPC/7RJ1mcHvt7YrldWPUymSV2d3Pikbv6KBsB2tpjUgoR5P0/ye19e9TJJJK2Z3OaRz3H5VUdgBoB5DHcSp/wAVtLbaa6aDHU6qNwBbYX333/jiXxJj1W769vbGP7F0IKKoAoQWY+2H0kFvnoMDxJqfXDomwbiJx5KRKdg1gcMMhH8j/PHqPhTPptbHLQcqkthCi5sqEURuVmhH/CnXqKB+6T4l+RGJEVTw+UeNKilf9qMidP8AK5DAel8A2a42vhsrvpb9f4YFwjdrX4J5KvJqnB6ammmoqdpEqI1ikVQ65LAjMHdGOhuQF1sT7Yrj8KaDhdNNEJkqZZJSSkjraOIHM2UGwtYeLEQ11DVBOu1RTyIioGAWeOyiw8Phcee5xMpODyZCtLxWmdWBXptM0BINrrkmW1jYaDfCkmu/+QJy5MK8a4nWQ1VPTJWTyCZIiwnVJlQy2yizLZrE97Y6vjqlnFOY6CpmMnTWM0aIXFieoCoUdMEMC1xYg4bek4zmDmJZyHjfMohkzmL+61jYNlXyxHPFeIxzCf8As9kl6plZ/u8/jzKylCSSAlmY2W2pvjK/ANHUsZnlESUPC5HZ2jAQyJ4lXMdBJta9mtYkHEOKWN455V4VTOlMQJGWaWwubAjx3IuMPcO5pkp5YH+42Wn6lhZ1YmS+ruYySFBIAt33wP4VzOIFaP7szRvE8ciZz4mdr579PRlsoAsfhv3x1S/rCaQaMeSNG/smjKTLmjbrSP1LMosnjvnuwFtO/libwwypUdGnpeGwTMWhYZpHYEJnZT4zYWuLi4uCMV+h5tljpzBHA1gYnjLksY5IiCzABLENYXX31OJVFX1Zq/vUVA3UztIfw5XXMylT2Hg8THLfc74ze0zlEEczVssjpGXRvB/dRRGERkk3UplHitrfW4YYJGg4k7CVskZMQhzNJDEpiC2yurN4ha24xB45BUKAs0KwGNSQF8LMXcElznLE9hroBgQguTou9vFcnDF21RQ8fLuH5+AO0mebiFGH08YqOoRlAC26S9gNLYT/AGTQi5l4i0rHUiGndyxO/ilK6nztgGIGufhv7fzOHVp/3m9dh/DG/uZ8NvTC/wDa1DB/cUJlYbSVklwP/pRZVPzOIfE+aaqrUJI56Q0WJAIoh7Kth9QcQTGvZb+p9/XCzFb2009sGqOWCnYyKc3sx27dsSSRp27XwwgsdPO+G5ptdvrjmNVRiLJOw0H9d/lifxKVjNIRmAzHY+uBS1Pi0A17fpifPd2ZgBYknf1xkoth45JkWooEVyANAT3Pn749amXyx2Ow5nmY+xJWhTLe36n+eJNHwyNibr28z/PHuOwJRZycLj/Z8+5/nhg8PT9n9T5n1x2OxwBFelUG1v1P88INMvl+px2OxsPIEux7FThTdbqfMMQfqDh5uOVEZ8FROvtK/wD/AFjzHYJxWxYqP7ReIpotbPb/ABk/xwsfabxP/wA5N9R/LHY7C+MfYDyd/wCJXEv/ADk3+b/bDA5qq52/Fqp295W/0OPcdjuK9g4vYlYgTc3J8ySf4nD0cY8hv5e2Ox2AZXBsU7a7D6D+WHI/h2H0GPMdjojbYogeQ/yj+WG8o8h9Bjsdg0dbG2Op0H+UfyxEY97D6DHY7GnPsMyNc30+gwhtzj3HYIkk9n//2Q=="/>
          <p:cNvSpPr>
            <a:spLocks noChangeAspect="1" noChangeArrowheads="1"/>
          </p:cNvSpPr>
          <p:nvPr/>
        </p:nvSpPr>
        <p:spPr bwMode="auto">
          <a:xfrm>
            <a:off x="63500" y="-904875"/>
            <a:ext cx="1781175" cy="185737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31078" name="Picture 6" descr="http://www.ohiohistorycentral.org/images/229.jpg"/>
          <p:cNvPicPr>
            <a:picLocks noChangeAspect="1" noChangeArrowheads="1"/>
          </p:cNvPicPr>
          <p:nvPr/>
        </p:nvPicPr>
        <p:blipFill>
          <a:blip r:embed="rId3" cstate="print"/>
          <a:srcRect/>
          <a:stretch>
            <a:fillRect/>
          </a:stretch>
        </p:blipFill>
        <p:spPr bwMode="auto">
          <a:xfrm>
            <a:off x="5029200" y="1676400"/>
            <a:ext cx="3888697" cy="4054882"/>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p:txBody>
          <a:bodyPr/>
          <a:lstStyle/>
          <a:p>
            <a:r>
              <a:rPr lang="en-US" b="1" u="sng" dirty="0" smtClean="0"/>
              <a:t>Pennsylvania’s Contributions – </a:t>
            </a:r>
          </a:p>
          <a:p>
            <a:pPr lvl="1"/>
            <a:r>
              <a:rPr lang="en-US" dirty="0" smtClean="0"/>
              <a:t>Battle of Lake Erie</a:t>
            </a:r>
          </a:p>
          <a:p>
            <a:pPr lvl="1"/>
            <a:r>
              <a:rPr lang="en-US" dirty="0" smtClean="0"/>
              <a:t>Ship Building</a:t>
            </a:r>
          </a:p>
          <a:p>
            <a:pPr lvl="1"/>
            <a:r>
              <a:rPr lang="en-US" dirty="0" smtClean="0"/>
              <a:t>Famous Pennsylvanians</a:t>
            </a:r>
          </a:p>
          <a:p>
            <a:pPr lvl="1">
              <a:buNone/>
            </a:pPr>
            <a:endParaRPr lang="en-US" dirty="0"/>
          </a:p>
        </p:txBody>
      </p:sp>
      <p:pic>
        <p:nvPicPr>
          <p:cNvPr id="4" name="il_fi" descr="http://t3.gstatic.com/images?q=tbn:ANd9GcSa7GyyDTNXvq2qXC7bA87WyORDtZmMsofi7MCix8Tqs5GDuj698xCBfWgC0A"/>
          <p:cNvPicPr/>
          <p:nvPr/>
        </p:nvPicPr>
        <p:blipFill>
          <a:blip r:embed="rId3" cstate="print"/>
          <a:srcRect/>
          <a:stretch>
            <a:fillRect/>
          </a:stretch>
        </p:blipFill>
        <p:spPr bwMode="auto">
          <a:xfrm>
            <a:off x="3810000" y="3429000"/>
            <a:ext cx="5128895" cy="31857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p:txBody>
          <a:bodyPr/>
          <a:lstStyle/>
          <a:p>
            <a:endParaRPr lang="en-US" dirty="0"/>
          </a:p>
        </p:txBody>
      </p:sp>
      <p:pic>
        <p:nvPicPr>
          <p:cNvPr id="25602" name="Picture 2" descr="http://www.lib.niu.edu/2004/iht11104292.jpg"/>
          <p:cNvPicPr>
            <a:picLocks noChangeAspect="1" noChangeArrowheads="1"/>
          </p:cNvPicPr>
          <p:nvPr/>
        </p:nvPicPr>
        <p:blipFill>
          <a:blip r:embed="rId3" cstate="print"/>
          <a:srcRect/>
          <a:stretch>
            <a:fillRect/>
          </a:stretch>
        </p:blipFill>
        <p:spPr bwMode="auto">
          <a:xfrm>
            <a:off x="0" y="1219200"/>
            <a:ext cx="4165599" cy="2801006"/>
          </a:xfrm>
          <a:prstGeom prst="rect">
            <a:avLst/>
          </a:prstGeom>
          <a:noFill/>
        </p:spPr>
      </p:pic>
      <p:pic>
        <p:nvPicPr>
          <p:cNvPr id="25604" name="Picture 4" descr="http://www.texasbeyondhistory.net/gilbert/images/trading.jpg"/>
          <p:cNvPicPr>
            <a:picLocks noChangeAspect="1" noChangeArrowheads="1"/>
          </p:cNvPicPr>
          <p:nvPr/>
        </p:nvPicPr>
        <p:blipFill>
          <a:blip r:embed="rId4" cstate="print"/>
          <a:srcRect/>
          <a:stretch>
            <a:fillRect/>
          </a:stretch>
        </p:blipFill>
        <p:spPr bwMode="auto">
          <a:xfrm>
            <a:off x="2514600" y="3124200"/>
            <a:ext cx="6267450" cy="3486151"/>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457200" y="1066800"/>
            <a:ext cx="8229600" cy="4709160"/>
          </a:xfrm>
        </p:spPr>
        <p:txBody>
          <a:bodyPr/>
          <a:lstStyle/>
          <a:p>
            <a:r>
              <a:rPr lang="en-US" b="1" u="sng" dirty="0" smtClean="0"/>
              <a:t>Battle of Lake Erie – </a:t>
            </a:r>
            <a:r>
              <a:rPr lang="en-US" dirty="0" smtClean="0"/>
              <a:t>Sept. 10, 1813 </a:t>
            </a:r>
          </a:p>
          <a:p>
            <a:pPr lvl="1"/>
            <a:r>
              <a:rPr lang="en-US" sz="2000" dirty="0" smtClean="0"/>
              <a:t>Oliver Hazard Perry was leading the attack on the British ships. His ship the Lawrence was heavily damaged. He moved to the Niagara and drove it straight into the line of British ships. He defeated the British and it caused them to flee back to Canada.</a:t>
            </a:r>
          </a:p>
          <a:p>
            <a:pPr lvl="1">
              <a:buNone/>
            </a:pPr>
            <a:r>
              <a:rPr lang="en-US" sz="1800" b="1" dirty="0" smtClean="0">
                <a:solidFill>
                  <a:schemeClr val="bg1"/>
                </a:solidFill>
              </a:rPr>
              <a:t>“We have met the enemy and they are ours” – Oliver Hazard Perry</a:t>
            </a:r>
          </a:p>
        </p:txBody>
      </p:sp>
      <p:graphicFrame>
        <p:nvGraphicFramePr>
          <p:cNvPr id="5" name="Table 4"/>
          <p:cNvGraphicFramePr>
            <a:graphicFrameLocks noGrp="1"/>
          </p:cNvGraphicFramePr>
          <p:nvPr/>
        </p:nvGraphicFramePr>
        <p:xfrm>
          <a:off x="228599" y="3962400"/>
          <a:ext cx="4419601" cy="2590781"/>
        </p:xfrm>
        <a:graphic>
          <a:graphicData uri="http://schemas.openxmlformats.org/drawingml/2006/table">
            <a:tbl>
              <a:tblPr firstRow="1" bandRow="1">
                <a:tableStyleId>{21E4AEA4-8DFA-4A89-87EB-49C32662AFE0}</a:tableStyleId>
              </a:tblPr>
              <a:tblGrid>
                <a:gridCol w="1391356"/>
                <a:gridCol w="1391356"/>
                <a:gridCol w="1636889"/>
              </a:tblGrid>
              <a:tr h="539667">
                <a:tc>
                  <a:txBody>
                    <a:bodyPr/>
                    <a:lstStyle/>
                    <a:p>
                      <a:endParaRPr lang="en-US" dirty="0"/>
                    </a:p>
                  </a:txBody>
                  <a:tcPr/>
                </a:tc>
                <a:tc>
                  <a:txBody>
                    <a:bodyPr/>
                    <a:lstStyle/>
                    <a:p>
                      <a:pPr algn="ctr"/>
                      <a:r>
                        <a:rPr lang="en-US" dirty="0" smtClean="0"/>
                        <a:t>Americans</a:t>
                      </a:r>
                      <a:endParaRPr lang="en-US" dirty="0"/>
                    </a:p>
                  </a:txBody>
                  <a:tcPr/>
                </a:tc>
                <a:tc>
                  <a:txBody>
                    <a:bodyPr/>
                    <a:lstStyle/>
                    <a:p>
                      <a:pPr algn="ctr"/>
                      <a:r>
                        <a:rPr lang="en-US" dirty="0" smtClean="0"/>
                        <a:t>British</a:t>
                      </a:r>
                    </a:p>
                  </a:txBody>
                  <a:tcPr/>
                </a:tc>
              </a:tr>
              <a:tr h="539667">
                <a:tc>
                  <a:txBody>
                    <a:bodyPr/>
                    <a:lstStyle/>
                    <a:p>
                      <a:pPr algn="ctr"/>
                      <a:r>
                        <a:rPr lang="en-US" dirty="0" smtClean="0"/>
                        <a:t>Guns on Ships</a:t>
                      </a:r>
                      <a:endParaRPr lang="en-US" dirty="0"/>
                    </a:p>
                  </a:txBody>
                  <a:tcPr/>
                </a:tc>
                <a:tc>
                  <a:txBody>
                    <a:bodyPr/>
                    <a:lstStyle/>
                    <a:p>
                      <a:pPr algn="ctr"/>
                      <a:r>
                        <a:rPr lang="en-US" dirty="0" smtClean="0"/>
                        <a:t>34</a:t>
                      </a:r>
                      <a:endParaRPr lang="en-US" dirty="0"/>
                    </a:p>
                  </a:txBody>
                  <a:tcPr/>
                </a:tc>
                <a:tc>
                  <a:txBody>
                    <a:bodyPr/>
                    <a:lstStyle/>
                    <a:p>
                      <a:pPr algn="ctr"/>
                      <a:r>
                        <a:rPr lang="en-US" dirty="0" smtClean="0"/>
                        <a:t>70</a:t>
                      </a:r>
                    </a:p>
                  </a:txBody>
                  <a:tcPr/>
                </a:tc>
              </a:tr>
              <a:tr h="539667">
                <a:tc>
                  <a:txBody>
                    <a:bodyPr/>
                    <a:lstStyle/>
                    <a:p>
                      <a:pPr algn="ctr"/>
                      <a:r>
                        <a:rPr lang="en-US" dirty="0" smtClean="0"/>
                        <a:t>Number Dead</a:t>
                      </a:r>
                      <a:endParaRPr lang="en-US" dirty="0"/>
                    </a:p>
                  </a:txBody>
                  <a:tcPr/>
                </a:tc>
                <a:tc>
                  <a:txBody>
                    <a:bodyPr/>
                    <a:lstStyle/>
                    <a:p>
                      <a:pPr algn="ctr"/>
                      <a:r>
                        <a:rPr lang="en-US" dirty="0" smtClean="0"/>
                        <a:t>27</a:t>
                      </a:r>
                      <a:endParaRPr lang="en-US" dirty="0"/>
                    </a:p>
                  </a:txBody>
                  <a:tcPr/>
                </a:tc>
                <a:tc>
                  <a:txBody>
                    <a:bodyPr/>
                    <a:lstStyle/>
                    <a:p>
                      <a:pPr algn="ctr"/>
                      <a:r>
                        <a:rPr lang="en-US" dirty="0" smtClean="0"/>
                        <a:t>200</a:t>
                      </a:r>
                      <a:endParaRPr lang="en-US" dirty="0"/>
                    </a:p>
                  </a:txBody>
                  <a:tcPr/>
                </a:tc>
              </a:tr>
              <a:tr h="770954">
                <a:tc>
                  <a:txBody>
                    <a:bodyPr/>
                    <a:lstStyle/>
                    <a:p>
                      <a:pPr algn="ctr"/>
                      <a:r>
                        <a:rPr lang="en-US" dirty="0" smtClean="0"/>
                        <a:t>Number Wounded</a:t>
                      </a:r>
                      <a:endParaRPr lang="en-US" dirty="0"/>
                    </a:p>
                  </a:txBody>
                  <a:tcPr/>
                </a:tc>
                <a:tc>
                  <a:txBody>
                    <a:bodyPr/>
                    <a:lstStyle/>
                    <a:p>
                      <a:pPr algn="ctr"/>
                      <a:r>
                        <a:rPr lang="en-US" dirty="0" smtClean="0"/>
                        <a:t>96</a:t>
                      </a:r>
                      <a:endParaRPr lang="en-US" dirty="0"/>
                    </a:p>
                  </a:txBody>
                  <a:tcPr/>
                </a:tc>
                <a:tc>
                  <a:txBody>
                    <a:bodyPr/>
                    <a:lstStyle/>
                    <a:p>
                      <a:pPr algn="ctr"/>
                      <a:r>
                        <a:rPr lang="en-US" dirty="0" smtClean="0"/>
                        <a:t>200</a:t>
                      </a:r>
                      <a:endParaRPr lang="en-US" dirty="0"/>
                    </a:p>
                  </a:txBody>
                  <a:tcPr/>
                </a:tc>
              </a:tr>
            </a:tbl>
          </a:graphicData>
        </a:graphic>
      </p:graphicFrame>
      <p:pic>
        <p:nvPicPr>
          <p:cNvPr id="6" name="rg_hi" descr="http://t1.gstatic.com/images?q=tbn:ANd9GcTx11yaWMuGrpgCb2r0RCSy7B-xjG96OTwxjS3gPv48yyK11ESrmA">
            <a:hlinkClick r:id="rId3"/>
          </p:cNvPr>
          <p:cNvPicPr/>
          <p:nvPr/>
        </p:nvPicPr>
        <p:blipFill>
          <a:blip r:embed="rId4" cstate="print"/>
          <a:srcRect/>
          <a:stretch>
            <a:fillRect/>
          </a:stretch>
        </p:blipFill>
        <p:spPr bwMode="auto">
          <a:xfrm>
            <a:off x="4834812" y="3886200"/>
            <a:ext cx="4080588" cy="2640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p:txBody>
          <a:bodyPr/>
          <a:lstStyle/>
          <a:p>
            <a:r>
              <a:rPr lang="en-US" b="1" u="sng" dirty="0" smtClean="0"/>
              <a:t>Ship Building –</a:t>
            </a:r>
          </a:p>
          <a:p>
            <a:pPr lvl="1"/>
            <a:r>
              <a:rPr lang="en-US" dirty="0" smtClean="0"/>
              <a:t>Sailing vessels were produced in Pittsburgh and Erie. They were made from the nearby trees. </a:t>
            </a:r>
          </a:p>
          <a:p>
            <a:pPr lvl="1">
              <a:buNone/>
            </a:pPr>
            <a:endParaRPr lang="en-US" b="1" u="sng" dirty="0"/>
          </a:p>
        </p:txBody>
      </p:sp>
      <p:pic>
        <p:nvPicPr>
          <p:cNvPr id="35842" name="Picture 2" descr="http://images.travelpod.com/users/larry_shirley/2.1285359416.uss-constitution-old-ironsides.jpg"/>
          <p:cNvPicPr>
            <a:picLocks noChangeAspect="1" noChangeArrowheads="1"/>
          </p:cNvPicPr>
          <p:nvPr/>
        </p:nvPicPr>
        <p:blipFill>
          <a:blip r:embed="rId3" cstate="print"/>
          <a:srcRect/>
          <a:stretch>
            <a:fillRect/>
          </a:stretch>
        </p:blipFill>
        <p:spPr bwMode="auto">
          <a:xfrm>
            <a:off x="4419600" y="3200400"/>
            <a:ext cx="4528411" cy="3400426"/>
          </a:xfrm>
          <a:prstGeom prst="rect">
            <a:avLst/>
          </a:prstGeom>
          <a:noFill/>
        </p:spPr>
      </p:pic>
      <p:pic>
        <p:nvPicPr>
          <p:cNvPr id="35844" name="Picture 4" descr="http://www.history.navy.mil/ussconstitution/Images/GreatChase.jpg"/>
          <p:cNvPicPr>
            <a:picLocks noChangeAspect="1" noChangeArrowheads="1"/>
          </p:cNvPicPr>
          <p:nvPr/>
        </p:nvPicPr>
        <p:blipFill>
          <a:blip r:embed="rId4" cstate="print"/>
          <a:srcRect/>
          <a:stretch>
            <a:fillRect/>
          </a:stretch>
        </p:blipFill>
        <p:spPr bwMode="auto">
          <a:xfrm>
            <a:off x="228600" y="3505200"/>
            <a:ext cx="3947160" cy="28194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0" y="914400"/>
            <a:ext cx="8229600" cy="3352800"/>
          </a:xfrm>
        </p:spPr>
        <p:txBody>
          <a:bodyPr>
            <a:normAutofit fontScale="77500" lnSpcReduction="20000"/>
          </a:bodyPr>
          <a:lstStyle/>
          <a:p>
            <a:r>
              <a:rPr lang="en-US" b="1" u="sng" dirty="0" smtClean="0"/>
              <a:t>Albert Gallatin – </a:t>
            </a:r>
          </a:p>
          <a:p>
            <a:pPr lvl="1"/>
            <a:r>
              <a:rPr lang="en-US" dirty="0" smtClean="0"/>
              <a:t>Migrated from Geneva, Switzerland to Fayette Co.</a:t>
            </a:r>
          </a:p>
          <a:p>
            <a:pPr lvl="1"/>
            <a:r>
              <a:rPr lang="en-US" dirty="0" smtClean="0"/>
              <a:t>Wealthy- Came from Aristocrat Family</a:t>
            </a:r>
          </a:p>
          <a:p>
            <a:pPr lvl="1"/>
            <a:r>
              <a:rPr lang="en-US" dirty="0" smtClean="0"/>
              <a:t>His estate, “Friendship Hill” is open for tours</a:t>
            </a:r>
          </a:p>
          <a:p>
            <a:pPr lvl="1"/>
            <a:r>
              <a:rPr lang="en-US" dirty="0" smtClean="0"/>
              <a:t>He filled the following positions: Legislator, Congressman, Secretary of the Treasury (1801-1813), Minister to Great Britain, and Leading NY Banker</a:t>
            </a:r>
          </a:p>
          <a:p>
            <a:pPr lvl="1"/>
            <a:r>
              <a:rPr lang="en-US" dirty="0" smtClean="0"/>
              <a:t>As Secretary of the Treasury he reinstated the Internal Tax to pay for the War of 1812. He also reduced the National Debt, purchased Louisiana, and funded Lewis and Clark expedition.</a:t>
            </a:r>
          </a:p>
          <a:p>
            <a:pPr lvl="1"/>
            <a:r>
              <a:rPr lang="en-US" dirty="0" smtClean="0"/>
              <a:t>Persuaded Thomas Jefferson to make the National Road go through Pennsylvania rather than solely through Virginia </a:t>
            </a:r>
            <a:endParaRPr lang="en-US" dirty="0"/>
          </a:p>
        </p:txBody>
      </p:sp>
      <p:pic>
        <p:nvPicPr>
          <p:cNvPr id="5122" name="Picture 2" descr="Portrait of Albert Gallatin."/>
          <p:cNvPicPr>
            <a:picLocks noChangeAspect="1" noChangeArrowheads="1"/>
          </p:cNvPicPr>
          <p:nvPr/>
        </p:nvPicPr>
        <p:blipFill>
          <a:blip r:embed="rId3" cstate="print"/>
          <a:srcRect/>
          <a:stretch>
            <a:fillRect/>
          </a:stretch>
        </p:blipFill>
        <p:spPr bwMode="auto">
          <a:xfrm>
            <a:off x="4267200" y="4191000"/>
            <a:ext cx="2090796" cy="2667000"/>
          </a:xfrm>
          <a:prstGeom prst="rect">
            <a:avLst/>
          </a:prstGeom>
          <a:noFill/>
        </p:spPr>
      </p:pic>
      <p:sp>
        <p:nvSpPr>
          <p:cNvPr id="5128" name="AutoShape 8" descr="data:image/jpeg;base64,/9j/4AAQSkZJRgABAQAAAQABAAD/2wBDAAkGBwgHBgkIBwgKCgkLDRYPDQwMDRsUFRAWIB0iIiAdHx8kKDQsJCYxJx8fLT0tMTU3Ojo6Iys/RD84QzQ5Ojf/2wBDAQoKCg0MDRoPDxo3JR8lNzc3Nzc3Nzc3Nzc3Nzc3Nzc3Nzc3Nzc3Nzc3Nzc3Nzc3Nzc3Nzc3Nzc3Nzc3Nzc3Nzf/wAARCAB1AN4DASIAAhEBAxEB/8QAHAAAAQUBAQEAAAAAAAAAAAAAAAECAwQFBgcI/8QAOxAAAgEDAwIEBAQFAwIHAAAAAQIDAAQRBRIhMUEGE1FhFCJxgTJCkcEHFSOhsWJy0VOSJDNSk7Lh8P/EABkBAQEBAQEBAAAAAAAAAAAAAAABAgMEBf/EACERAQEAAgEFAQEBAQAAAAAAAAABAhEhAxITMVFBIgRh/9oADAMBAAIRAxEAPwD3GiiigKKKKAooooCiiigKKKKAooooCiiigKKKKAooooCiiigKKKKAooooIZXVRlmVR0y1Zt7eMm+OHMrDn+mAdo46nt9fY+laE8ayjueMEbiAfrVC7Vo4tscMexQWHO0Fv2ye9UZd1a3Gr2BjnlWKKHnfG3Ej56Z647HB5yR603TorI2z+ZFHLLFJtaCUBvIzkhVxxt9D3xV+G3jeQSSyLLAh2NEVwiSdzg9s+uTnvUl/o1tqOwytcQyR5VXglKHb6cdRVla39bVFFFZZFFFIenFAtFY1hrqXmoy2XkNG0YY7y4IODg9K2MigWikzRmgWikyKM0C0Vj2esm41u505oAghBIk8zO7GO2OPxetbFAUUUHigKKQEHoaWgKKKaxxQOopF6UtAUUUUBTCwA5NPpMCgoz3EZDIjmNhyGKMc/wBqpNOjBizTSEHJEVu/B7HP/wC61ssoPUA+maq3a7kKEFlfhhuI49Bj9qDPhub2+h3W8EMFuwz5twMmT3CqeAR3Jz7Vk63rWoaTBGtysMgD7fNS5SNjxxlWI/z26Cunto3MQV1VFAACrmqmq2S3HlgW0VwVz/Skl2Lz+bgcnt+tWa/Vn/WvRRVLVL+LTrY3E+fLVgCQCcZOATjoMnk9AOT0qI53xn4vOiTJZWSLJdsAz7uRGuR19zW3Fq8A0NdUmYCIQ+a+0e3Qe/avJdcfUptdubrU4RDKiqMkhg0QPy8jj8y8jj9mNrrw2UlhJLIu5s+Wqsy8fhOcYxzmuct8nbW+3+NxsNrqrNdXTPtmkhkUKrdN/T9P2qlF4m1+5uFtrfV5Yo1j3MViRmUAgY5A9R71zs9zEyBInm+b5mbym69h0qGyuWsp5poy7tJGY/mRhgE9Rx7V6phJeWfc9OnHjbxBEXjmvTvQnBWFcHBIPbg5FOHjfXfL3NqBXr1jTj+1cmZE3OSJGLk5Pltjk/SmXGyaNlVpBkY/Af8AinbFsu3XjxN4jS0gvpNZkxNyyfDptC7XYYOOvyHtUR8a+Ieq6g7Z7+WmP/jWHPqPn6dBZMCqQbcMsb5bAcfT85pkF0iAfJMOMYCnj+1NTZZw6/RdWvmvIr55Qbq4dFdwFyQWUHIHt7V6yK8L07V44ZI4yzqplQglSMDcCcnHAr2KPXdKcZGo2n/vLXPKavCWVpE4qG6mMVvI6qGZVJCk4yfSq51bTmQn4+2Ix/1Vrk/Gur20mmTW1vPHLHKUXMUyH5ckkYzn8vaskm2r4Q1RLuKaLzjKVdmLOwzksfSumryvw3e21m1sP6MQVlkZyyjj8PPOcdDjucntXpK6jYsAReW5BH/VWs4232uc1VuopnCo7ZHyjJyayZtajGpJBHNbtFxvfdnGc4Gc4HSpdclYadOoG/dE4YD0CnP6ftWmWjA6yRq6sGDDIIORUtYfhqcyW20uWCgKo5OzAAOT6k5P0xW5QFMc/MowTk/tTiagnnEbRqRkyPtH6E/tQTjkUtMToMnJp9AhGaYsSp+EYHoKkprkAcnAoEbgcVwfjTxNfaXe276eEdHRlZJVLrkEc4BypHI561man/E+Aaje2XwBntUfZHIkxjbjqc/Xp04rhtdvbe+vjPaC5RyMObq83/TaeuPqTUt03jNV9FE4FcN/Eu4iFhsktZPOUqbe7QcRtu5ViOVyB9/Y4rrNVvo7GwluZjII1HzNGASue/Pp1rxXXNUudN8SSPqNt5sM+FcwPsEmQASNvB7kqcjJPJwKXmMJp9RiOmJb3N4BMmLeVdpYhc7h9QQT/wA1SjktJJUe7iEysc7du7tg9uxqrfymK9KQJN5cwIG8qzqobOGx0BHfg/aq1us0TK0gZdjcEbhnHf6VxmGXfK9Ev86i7qzWllFEf5bat5juqlkA27R9OeKjs5rW4uILM2NqPOzmQR4K4XPGag1uT4xomR8kBtxPqQBxxxVbSh8PqEE1w6lI92MA/wDp47etemTjlz7ct+mjfx2tlfpbpbQkGPeZJIRnGTxirOinTdQvnt5dKsl8tN/mIpGecYway9ZlF5fiaHAUIEzzzgk56e9S6FKlpdySTuArQ7MgE87s1qSaTtzt9NWaLT21z+XR6faRIIt/mvHk9+wx7c03yLH+a3dhJZWhW3RWEscXDZA7c1n3Vyv84a5D+YnkhMlOpHc5q1pbOt5d3gCCN4lG0Luzg88Cr+J25y8wX0dvv8i0jhhZCocRDg89+M0jRbOoyPWo/EMNu9x5sjSQW6x+Y5UYJxjkj70SeHrW1itJLr+ZQpekLAzYw5IyMY9j3qYrbD2AA25PzA+1MCnB2kH0PpS2/h63uWuhbSX8otCVn2sMIcZPXGePTNPt/D1rdW8c9reXZjkGVZmAz/atbnxOPqu8RPB3Z7ECnbAoIKHnpwaS40a0trlIJr278113Ki45HrnpUZ02z+HnnF7c7bY7Zd3OP0H+KmzipDhQdiZH+0g9Oa7B/Ecl7psJ+KMRVVV8ZHzD5TjGOo54PeuOudDFtLFFdzXULyjMeSMNxnqM+veti10VLDRI7xbsAyRtgE7m38gA8cZH6Ee9Yzu2sdO38ITTXKxStqESrN0hMjSS7RgHjOFyepA713K/pXE+FHEV+8cRheRiA7M5VsBRwAMgn2PSurlu1t2ma4cJHGqks3A5JFYnDF9rh6Vn3kwjubcSE7TJ8pxwDtYYzVpZ0dN6NvQ/mHTriqOtCJ4IgWVczIu7dgrk9iORVRbmn2eUMElzj36E/tUyvkA4OPesJJp31KC3Tc2Gdg79Aija31OXXB9znpzdvNSsdOniS4dhLJ8q/KWJ9uKK0lYGuM/iR4pj0XS5bWKXbeXEUgiI52sADgj3zgGusWUFmUnDDtnmvnv+JOpjUPEdz5kXk3ELsjMz5BC4AAz24LD/AHEdqsI5dbjy5t4UMEYE5GR96mur7zGEiCONjnIQVmNK24k4Oeo+1KkmVGc9OwrGU2tr6U8a30cGi7JreSeG5jMckUL7ZSpHVfUjv7fSvnya61aYWkQnuJ8Hy4FUZGWP5fqa978X3fk6dbXUYtmZw0Za5k2qAUbv9e3H1rwRyFt7R4VERXA/8zLMwyd2Oq9eBW0m4iXVdURtjXNwh646e9Emq6iz7fjJ2x1zTGLTGR5HOdvc9cDir+lWyS3DjcSQi/KV6ZJz/ilyum5b9UTqV6GVWnk+bp70/wCOvcD/AMQ+ScAEc1Nr9r8NeWqrjcVJBAx3otITcXsCEDoc8+1WW6WZ5fVc6leBtvnSE+mKdHqN40m34hwR1BHSn3sQg1Uqv5Uxn1pLOISXNzIBu2xAn9aS1O/L6hfVb1HIaZic9hSxapeyvgTOreo60urW/k3zLgrwP8Vc8OWhnnmOwybVHHfqKu7pe6/VrS1udRuJILq5cq8LKxPPUj/iung8PoslvOLvIhZXVBFgkj3yfSsfT4/K1mdQuMRgjP2rSu726i1LT7SKZo4pw+9kjDNwMjGQaltt1GMrJysS+G0urqe4+KKtI7PgoSBn7jP/ANVp2Fv8HZxW27cIhjdtxmsrR725fVr61knaSOBU2MUCtyOc4A/xU0dzJPrV1aSXckMEUSuojjBJJ9SQaavpncPudO+Pv0ukuBHJCuzayZBB69xSfyXFrqEL3Ck3bBmKrgD7E/vUHhu8muoZXnbe4meMNtxkDp96Zb6lcHS9SuHuZFmgkkWNEhUphehJIP8Ammsl3DotCEN5b3k10rCI/gEOBwCOpJqpdwRw28kyXQhFwTvi37RJjjBHc4A/tW5psr3Gm2ssuC0kau2BgZIyeKyrvRTqdvCfihG8Mkkm3buyM9MZ/wBNZ3zy3PXCLTtUurC5F4rrcSowKzIVDL2xgj/BrWvPGN9fKy3COVIA48sd8/rmuOtfjNPKRXduxa6k8yBUYMCG59Rj70t3qQtJRBe21xBIy71UxqdwPoQ2K6axO6/HcxePtUhgEbBpI8YwyxHjoBUdx48vbuNbaRRsDKVyicMCCDx6cVyWm3CaiX+FidhGQX3gJnnjnNaiWG1nLsjGUbgUzhRjH3NZzsnpvHn8bbeNL61nedA3nFcNlI++OvpnAqre+N768kikuLUM0LhlK4Q9+uOCKw7m0ku3S4SRd7LyzDHPSpks2jTynGNhwdowKx3Usnxsax/EfULi3mW0hNpO+webGykDB5GCc8g4459K8x1GeS6v5p5Plldi7gdMnr6+vrXUNo7XEkrRyJsZ1b5hzgdfbtWX4it7WK3gntInM/zLO4TKJ1HX1PHtjpjvpi+nP5BzSsNygZIx6Uxeuasu3muZGJBbBwazWLHsfi7UP5toitJmN0yS6/KeFbA968wFozwReZNGkbsCEUjP4T8xOeOwx71uXN7fXUXlM2FwRhcCsuTT9x3PBGT74rz49TXurn1sPyKhtlWGYKU/05HzdO3PStXRTHbs7vMoLhOSw56nHP2qmllsYMscYYdGGMih7TfIXdEZz1YgZNdPNi5+WfG7eW2k3ux7qZC6A7WD9PtUFnbafb6gzwyjiIMjk5AJzn+2PpWR8Dk52oD24FONkDwVQ/Vas62JOrPjcurHSryXz2cFydp+fbgDjpVeay06ztbh7Zv6rrsOJCd3IrL/AJeo/Iv/AG1JDaCKRJAoOwhunXFJ1YvkhNctpbnUXaCMEDGcMB296ueFlNjcT/EgKWTgFhjr6ionV5ZGkbJZmLHjvTDbnB+UfcVvzYel8kaUMwGvXDOQAyAZ6DtWhJHbXFxbXD3LRzQZ2FSOM9evHSsGdZJ5fNb5WwB8voBgUnky8Ydv1NYvWm+Gb1JXRwRW1rdTXIuS0swG9mYZOOnAAFRM9vFcyXi3LpNIoRtpXBA+tYQhlBz5r/TcaQxyd5Tn0JqeeJ3z42tOms7NWjilwGcudzcknrUyxWPw88Av3SO4ctJEGX5ievJBP96wBHJ3lP60bWB4kanmizOfHXWzxW8EdvFKu2NQF5zwBisa5sZ9QSB4rtoUDvzG5Bb5vT0rKKM3VnLe1Oj8yM/0/O49O1TzRvHqyfi1c2k/l6ezyguFZ0JBbaNx/wAZxWRrcd3dum9vPdPzpGRtz1HNaCzTqqo6zOq52kr+HPPHtSkgn5UkHHIAxWu7G81qZxY0S08iKZfmQzIOq/bPvWjax/DQCJpS5BJLEYzk5/essz5WJVV/kXGM4wfsaQzE8GNyf95rEzlb8mMvB2oxXTPbeSX8kwsSEb85wVJ5HvVmwS4WyhS73GVVAlLHcS3ue9RQjeAqpMpHo/SpljZTnzmznOGNdpLZwlvO1K+trzzrgxeYCzRmLD4CqMZHUY79qpa5Bq19aWsVnp8/w6iXfJDIzLMA/V16DHTvmtsqMkySZz7mpIruO0iEcV75SDcQNxOM9eOlS9/wnb+uNk8OXataCIq4uoxIjFsDBIAye34hTNQ0K9sEia4jAEgOMsG5BweldI7WQkjdbpz5SBFG4kYBBAwfoKi1CW2voo45pmwju6mMBcFuT9uK591/TfTP8weh/Sk8wZ/CahLEdCDTSa82o8O07SEHO3+9HmA88HPvUG//AFAUof3z9BV1Dabft425+9J5pPG3+9RlyRnnNMLEdKcCz5jY4UY+9N809sH6g1Crv7frSls1eDaYTH0H6UnmsRgACoSxpMmobWPOb8PH3Gc0nxDcgqmR6KKgz60ElcY4H1zThdpxOxxwBz6CkNy/QBf+0Coc5o4HcCrwbTi5k65X64FHxMp43ce1QooIYs3A6YGead04AApqLs43EhPLv+poMkrc5bH1oLAn370mefWpwmyhpQOuB9acC+ASSePrTeD2+1PZuAVH1pwI/NdiQGxjuDVu1Qsctk1VTGQMcHp7Vow/Kq54r1/58Zbt1wnCZ8opwGGKjHPWrOQysPUcVT3bTg9a9boe0W4EHlSOfas67snQ7gAV9cZBrSR8Hk8U48DoCpHK1MsZlNVLNucZTk5yCO2MU0pz1P2rburRJRuQZI6DuKzJLeWM42lvoOlePPo3G8OWWFiVgOeOlKRyR6UUV5o5gqAcexpg5Gfaiip+BwHQetIeMUUVEKME0mPrRRVUgGQKUKKKKIULwKUDFFFUprHHanqBuIKg/LmiirGoM5A4FNcYPr9aKKjNNHQmnflz3ooqLBuweOKRnbHWiirIqe3VfMU4BODV2P5hz60UV9DpenpTkbelV5xhs+tFFdgqrlQcmpU4oootSuoUbgMU1oo5kBkRSfpRRWvxH//Z"/>
          <p:cNvSpPr>
            <a:spLocks noChangeAspect="1" noChangeArrowheads="1"/>
          </p:cNvSpPr>
          <p:nvPr/>
        </p:nvSpPr>
        <p:spPr bwMode="auto">
          <a:xfrm>
            <a:off x="63500" y="-528638"/>
            <a:ext cx="2057400" cy="10858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5130" name="AutoShape 10" descr="data:image/jpeg;base64,/9j/4AAQSkZJRgABAQAAAQABAAD/2wBDAAkGBwgHBgkIBwgKCgkLDRYPDQwMDRsUFRAWIB0iIiAdHx8kKDQsJCYxJx8fLT0tMTU3Ojo6Iys/RD84QzQ5Ojf/2wBDAQoKCg0MDRoPDxo3JR8lNzc3Nzc3Nzc3Nzc3Nzc3Nzc3Nzc3Nzc3Nzc3Nzc3Nzc3Nzc3Nzc3Nzc3Nzc3Nzc3Nzf/wAARCAB1AN4DASIAAhEBAxEB/8QAHAAAAQUBAQEAAAAAAAAAAAAAAAECAwQFBgcI/8QAOxAAAgEDAwIEBAQFAwIHAAAAAQIDAAQRBRIhMUEGE1FhFCJxgTJCkcEHFSOhsWJy0VOSJDNSk7Lh8P/EABkBAQEBAQEBAAAAAAAAAAAAAAABAgMEBf/EACERAQEAAgEFAQEBAQAAAAAAAAABAhEhAxITMVFBIgRh/9oADAMBAAIRAxEAPwD3GiiigKKKKAooooCiiigKKKKAooooCiiigKKKKAooooCiiigKKKKAooooIZXVRlmVR0y1Zt7eMm+OHMrDn+mAdo46nt9fY+laE8ayjueMEbiAfrVC7Vo4tscMexQWHO0Fv2ye9UZd1a3Gr2BjnlWKKHnfG3Ej56Z647HB5yR603TorI2z+ZFHLLFJtaCUBvIzkhVxxt9D3xV+G3jeQSSyLLAh2NEVwiSdzg9s+uTnvUl/o1tqOwytcQyR5VXglKHb6cdRVla39bVFFFZZFFFIenFAtFY1hrqXmoy2XkNG0YY7y4IODg9K2MigWikzRmgWikyKM0C0Vj2esm41u505oAghBIk8zO7GO2OPxetbFAUUUHigKKQEHoaWgKKKaxxQOopF6UtAUUUUBTCwA5NPpMCgoz3EZDIjmNhyGKMc/wBqpNOjBizTSEHJEVu/B7HP/wC61ssoPUA+maq3a7kKEFlfhhuI49Bj9qDPhub2+h3W8EMFuwz5twMmT3CqeAR3Jz7Vk63rWoaTBGtysMgD7fNS5SNjxxlWI/z26Cunto3MQV1VFAACrmqmq2S3HlgW0VwVz/Skl2Lz+bgcnt+tWa/Vn/WvRRVLVL+LTrY3E+fLVgCQCcZOATjoMnk9AOT0qI53xn4vOiTJZWSLJdsAz7uRGuR19zW3Fq8A0NdUmYCIQ+a+0e3Qe/avJdcfUptdubrU4RDKiqMkhg0QPy8jj8y8jj9mNrrw2UlhJLIu5s+Wqsy8fhOcYxzmuct8nbW+3+NxsNrqrNdXTPtmkhkUKrdN/T9P2qlF4m1+5uFtrfV5Yo1j3MViRmUAgY5A9R71zs9zEyBInm+b5mbym69h0qGyuWsp5poy7tJGY/mRhgE9Rx7V6phJeWfc9OnHjbxBEXjmvTvQnBWFcHBIPbg5FOHjfXfL3NqBXr1jTj+1cmZE3OSJGLk5Pltjk/SmXGyaNlVpBkY/Af8AinbFsu3XjxN4jS0gvpNZkxNyyfDptC7XYYOOvyHtUR8a+Ieq6g7Z7+WmP/jWHPqPn6dBZMCqQbcMsb5bAcfT85pkF0iAfJMOMYCnj+1NTZZw6/RdWvmvIr55Qbq4dFdwFyQWUHIHt7V6yK8L07V44ZI4yzqplQglSMDcCcnHAr2KPXdKcZGo2n/vLXPKavCWVpE4qG6mMVvI6qGZVJCk4yfSq51bTmQn4+2Ix/1Vrk/Gur20mmTW1vPHLHKUXMUyH5ckkYzn8vaskm2r4Q1RLuKaLzjKVdmLOwzksfSumryvw3e21m1sP6MQVlkZyyjj8PPOcdDjucntXpK6jYsAReW5BH/VWs4232uc1VuopnCo7ZHyjJyayZtajGpJBHNbtFxvfdnGc4Gc4HSpdclYadOoG/dE4YD0CnP6ftWmWjA6yRq6sGDDIIORUtYfhqcyW20uWCgKo5OzAAOT6k5P0xW5QFMc/MowTk/tTiagnnEbRqRkyPtH6E/tQTjkUtMToMnJp9AhGaYsSp+EYHoKkprkAcnAoEbgcVwfjTxNfaXe276eEdHRlZJVLrkEc4BypHI561man/E+Aaje2XwBntUfZHIkxjbjqc/Xp04rhtdvbe+vjPaC5RyMObq83/TaeuPqTUt03jNV9FE4FcN/Eu4iFhsktZPOUqbe7QcRtu5ViOVyB9/Y4rrNVvo7GwluZjII1HzNGASue/Pp1rxXXNUudN8SSPqNt5sM+FcwPsEmQASNvB7kqcjJPJwKXmMJp9RiOmJb3N4BMmLeVdpYhc7h9QQT/wA1SjktJJUe7iEysc7du7tg9uxqrfymK9KQJN5cwIG8qzqobOGx0BHfg/aq1us0TK0gZdjcEbhnHf6VxmGXfK9Ev86i7qzWllFEf5bat5juqlkA27R9OeKjs5rW4uILM2NqPOzmQR4K4XPGag1uT4xomR8kBtxPqQBxxxVbSh8PqEE1w6lI92MA/wDp47etemTjlz7ct+mjfx2tlfpbpbQkGPeZJIRnGTxirOinTdQvnt5dKsl8tN/mIpGecYway9ZlF5fiaHAUIEzzzgk56e9S6FKlpdySTuArQ7MgE87s1qSaTtzt9NWaLT21z+XR6faRIIt/mvHk9+wx7c03yLH+a3dhJZWhW3RWEscXDZA7c1n3Vyv84a5D+YnkhMlOpHc5q1pbOt5d3gCCN4lG0Luzg88Cr+J25y8wX0dvv8i0jhhZCocRDg89+M0jRbOoyPWo/EMNu9x5sjSQW6x+Y5UYJxjkj70SeHrW1itJLr+ZQpekLAzYw5IyMY9j3qYrbD2AA25PzA+1MCnB2kH0PpS2/h63uWuhbSX8otCVn2sMIcZPXGePTNPt/D1rdW8c9reXZjkGVZmAz/atbnxOPqu8RPB3Z7ECnbAoIKHnpwaS40a0trlIJr278113Ki45HrnpUZ02z+HnnF7c7bY7Zd3OP0H+KmzipDhQdiZH+0g9Oa7B/Ecl7psJ+KMRVVV8ZHzD5TjGOo54PeuOudDFtLFFdzXULyjMeSMNxnqM+veti10VLDRI7xbsAyRtgE7m38gA8cZH6Ee9Yzu2sdO38ITTXKxStqESrN0hMjSS7RgHjOFyepA713K/pXE+FHEV+8cRheRiA7M5VsBRwAMgn2PSurlu1t2ma4cJHGqks3A5JFYnDF9rh6Vn3kwjubcSE7TJ8pxwDtYYzVpZ0dN6NvQ/mHTriqOtCJ4IgWVczIu7dgrk9iORVRbmn2eUMElzj36E/tUyvkA4OPesJJp31KC3Tc2Gdg79Aija31OXXB9znpzdvNSsdOniS4dhLJ8q/KWJ9uKK0lYGuM/iR4pj0XS5bWKXbeXEUgiI52sADgj3zgGusWUFmUnDDtnmvnv+JOpjUPEdz5kXk3ELsjMz5BC4AAz24LD/AHEdqsI5dbjy5t4UMEYE5GR96mur7zGEiCONjnIQVmNK24k4Oeo+1KkmVGc9OwrGU2tr6U8a30cGi7JreSeG5jMckUL7ZSpHVfUjv7fSvnya61aYWkQnuJ8Hy4FUZGWP5fqa978X3fk6dbXUYtmZw0Za5k2qAUbv9e3H1rwRyFt7R4VERXA/8zLMwyd2Oq9eBW0m4iXVdURtjXNwh646e9Emq6iz7fjJ2x1zTGLTGR5HOdvc9cDir+lWyS3DjcSQi/KV6ZJz/ilyum5b9UTqV6GVWnk+bp70/wCOvcD/AMQ+ScAEc1Nr9r8NeWqrjcVJBAx3otITcXsCEDoc8+1WW6WZ5fVc6leBtvnSE+mKdHqN40m34hwR1BHSn3sQg1Uqv5Uxn1pLOISXNzIBu2xAn9aS1O/L6hfVb1HIaZic9hSxapeyvgTOreo60urW/k3zLgrwP8Vc8OWhnnmOwybVHHfqKu7pe6/VrS1udRuJILq5cq8LKxPPUj/iung8PoslvOLvIhZXVBFgkj3yfSsfT4/K1mdQuMRgjP2rSu726i1LT7SKZo4pw+9kjDNwMjGQaltt1GMrJysS+G0urqe4+KKtI7PgoSBn7jP/ANVp2Fv8HZxW27cIhjdtxmsrR725fVr61knaSOBU2MUCtyOc4A/xU0dzJPrV1aSXckMEUSuojjBJJ9SQaavpncPudO+Pv0ukuBHJCuzayZBB69xSfyXFrqEL3Ck3bBmKrgD7E/vUHhu8muoZXnbe4meMNtxkDp96Zb6lcHS9SuHuZFmgkkWNEhUphehJIP8Ammsl3DotCEN5b3k10rCI/gEOBwCOpJqpdwRw28kyXQhFwTvi37RJjjBHc4A/tW5psr3Gm2ssuC0kau2BgZIyeKyrvRTqdvCfihG8Mkkm3buyM9MZ/wBNZ3zy3PXCLTtUurC5F4rrcSowKzIVDL2xgj/BrWvPGN9fKy3COVIA48sd8/rmuOtfjNPKRXduxa6k8yBUYMCG59Rj70t3qQtJRBe21xBIy71UxqdwPoQ2K6axO6/HcxePtUhgEbBpI8YwyxHjoBUdx48vbuNbaRRsDKVyicMCCDx6cVyWm3CaiX+FidhGQX3gJnnjnNaiWG1nLsjGUbgUzhRjH3NZzsnpvHn8bbeNL61nedA3nFcNlI++OvpnAqre+N768kikuLUM0LhlK4Q9+uOCKw7m0ku3S4SRd7LyzDHPSpks2jTynGNhwdowKx3Usnxsax/EfULi3mW0hNpO+webGykDB5GCc8g4459K8x1GeS6v5p5Plldi7gdMnr6+vrXUNo7XEkrRyJsZ1b5hzgdfbtWX4it7WK3gntInM/zLO4TKJ1HX1PHtjpjvpi+nP5BzSsNygZIx6Uxeuasu3muZGJBbBwazWLHsfi7UP5toitJmN0yS6/KeFbA968wFozwReZNGkbsCEUjP4T8xOeOwx71uXN7fXUXlM2FwRhcCsuTT9x3PBGT74rz49TXurn1sPyKhtlWGYKU/05HzdO3PStXRTHbs7vMoLhOSw56nHP2qmllsYMscYYdGGMih7TfIXdEZz1YgZNdPNi5+WfG7eW2k3ux7qZC6A7WD9PtUFnbafb6gzwyjiIMjk5AJzn+2PpWR8Dk52oD24FONkDwVQ/Vas62JOrPjcurHSryXz2cFydp+fbgDjpVeay06ztbh7Zv6rrsOJCd3IrL/AJeo/Iv/AG1JDaCKRJAoOwhunXFJ1YvkhNctpbnUXaCMEDGcMB296ueFlNjcT/EgKWTgFhjr6ionV5ZGkbJZmLHjvTDbnB+UfcVvzYel8kaUMwGvXDOQAyAZ6DtWhJHbXFxbXD3LRzQZ2FSOM9evHSsGdZJ5fNb5WwB8voBgUnky8Ydv1NYvWm+Gb1JXRwRW1rdTXIuS0swG9mYZOOnAAFRM9vFcyXi3LpNIoRtpXBA+tYQhlBz5r/TcaQxyd5Tn0JqeeJ3z42tOms7NWjilwGcudzcknrUyxWPw88Av3SO4ctJEGX5ievJBP96wBHJ3lP60bWB4kanmizOfHXWzxW8EdvFKu2NQF5zwBisa5sZ9QSB4rtoUDvzG5Bb5vT0rKKM3VnLe1Oj8yM/0/O49O1TzRvHqyfi1c2k/l6ezyguFZ0JBbaNx/wAZxWRrcd3dum9vPdPzpGRtz1HNaCzTqqo6zOq52kr+HPPHtSkgn5UkHHIAxWu7G81qZxY0S08iKZfmQzIOq/bPvWjax/DQCJpS5BJLEYzk5/essz5WJVV/kXGM4wfsaQzE8GNyf95rEzlb8mMvB2oxXTPbeSX8kwsSEb85wVJ5HvVmwS4WyhS73GVVAlLHcS3ue9RQjeAqpMpHo/SpljZTnzmznOGNdpLZwlvO1K+trzzrgxeYCzRmLD4CqMZHUY79qpa5Bq19aWsVnp8/w6iXfJDIzLMA/V16DHTvmtsqMkySZz7mpIruO0iEcV75SDcQNxOM9eOlS9/wnb+uNk8OXataCIq4uoxIjFsDBIAye34hTNQ0K9sEia4jAEgOMsG5BweldI7WQkjdbpz5SBFG4kYBBAwfoKi1CW2voo45pmwju6mMBcFuT9uK591/TfTP8weh/Sk8wZ/CahLEdCDTSa82o8O07SEHO3+9HmA88HPvUG//AFAUof3z9BV1Dabft425+9J5pPG3+9RlyRnnNMLEdKcCz5jY4UY+9N809sH6g1Crv7frSls1eDaYTH0H6UnmsRgACoSxpMmobWPOb8PH3Gc0nxDcgqmR6KKgz60ElcY4H1zThdpxOxxwBz6CkNy/QBf+0Coc5o4HcCrwbTi5k65X64FHxMp43ce1QooIYs3A6YGead04AApqLs43EhPLv+poMkrc5bH1oLAn370mefWpwmyhpQOuB9acC+ASSePrTeD2+1PZuAVH1pwI/NdiQGxjuDVu1Qsctk1VTGQMcHp7Vow/Kq54r1/58Zbt1wnCZ8opwGGKjHPWrOQysPUcVT3bTg9a9boe0W4EHlSOfas67snQ7gAV9cZBrSR8Hk8U48DoCpHK1MsZlNVLNucZTk5yCO2MU0pz1P2rburRJRuQZI6DuKzJLeWM42lvoOlePPo3G8OWWFiVgOeOlKRyR6UUV5o5gqAcexpg5Gfaiip+BwHQetIeMUUVEKME0mPrRRVUgGQKUKKKKIULwKUDFFFUprHHanqBuIKg/LmiirGoM5A4FNcYPr9aKKjNNHQmnflz3ooqLBuweOKRnbHWiirIqe3VfMU4BODV2P5hz60UV9DpenpTkbelV5xhs+tFFdgqrlQcmpU4oootSuoUbgMU1oo5kBkRSfpRRWvxH//Z"/>
          <p:cNvSpPr>
            <a:spLocks noChangeAspect="1" noChangeArrowheads="1"/>
          </p:cNvSpPr>
          <p:nvPr/>
        </p:nvSpPr>
        <p:spPr bwMode="auto">
          <a:xfrm>
            <a:off x="63500" y="-528638"/>
            <a:ext cx="2057400" cy="108585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5132" name="Picture 12" descr="http://4.bp.blogspot.com/_mO03-wQ37zA/Smh1ZSP45VI/AAAAAAAABQg/VxpzjtjgEqU/s400/Friendship+Hill.jpg"/>
          <p:cNvPicPr>
            <a:picLocks noChangeAspect="1" noChangeArrowheads="1"/>
          </p:cNvPicPr>
          <p:nvPr/>
        </p:nvPicPr>
        <p:blipFill>
          <a:blip r:embed="rId4" cstate="print"/>
          <a:srcRect/>
          <a:stretch>
            <a:fillRect/>
          </a:stretch>
        </p:blipFill>
        <p:spPr bwMode="auto">
          <a:xfrm>
            <a:off x="152400" y="4495800"/>
            <a:ext cx="3810000" cy="2019301"/>
          </a:xfrm>
          <a:prstGeom prst="rect">
            <a:avLst/>
          </a:prstGeom>
          <a:noFill/>
        </p:spPr>
      </p:pic>
      <p:pic>
        <p:nvPicPr>
          <p:cNvPr id="5134" name="Picture 14" descr="http://www.fayetteportal.com/wp-content/uploads/2007/07/agologo.gif"/>
          <p:cNvPicPr>
            <a:picLocks noChangeAspect="1" noChangeArrowheads="1"/>
          </p:cNvPicPr>
          <p:nvPr/>
        </p:nvPicPr>
        <p:blipFill>
          <a:blip r:embed="rId5" cstate="print"/>
          <a:srcRect/>
          <a:stretch>
            <a:fillRect/>
          </a:stretch>
        </p:blipFill>
        <p:spPr bwMode="auto">
          <a:xfrm>
            <a:off x="6553200" y="4800600"/>
            <a:ext cx="2226469" cy="129540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B050"/>
                </a:solidFill>
                <a:latin typeface="Biondi" pitchFamily="2" charset="0"/>
              </a:rPr>
              <a:t>The War of 1812</a:t>
            </a:r>
            <a:endParaRPr lang="en-US" dirty="0"/>
          </a:p>
        </p:txBody>
      </p:sp>
      <p:sp>
        <p:nvSpPr>
          <p:cNvPr id="3" name="Content Placeholder 2"/>
          <p:cNvSpPr>
            <a:spLocks noGrp="1"/>
          </p:cNvSpPr>
          <p:nvPr>
            <p:ph idx="1"/>
          </p:nvPr>
        </p:nvSpPr>
        <p:spPr>
          <a:xfrm>
            <a:off x="381000" y="1219200"/>
            <a:ext cx="8229600" cy="4709160"/>
          </a:xfrm>
        </p:spPr>
        <p:txBody>
          <a:bodyPr/>
          <a:lstStyle/>
          <a:p>
            <a:r>
              <a:rPr lang="en-US" dirty="0" smtClean="0"/>
              <a:t>Stephen Girard </a:t>
            </a:r>
          </a:p>
          <a:p>
            <a:pPr lvl="1"/>
            <a:r>
              <a:rPr lang="en-US" dirty="0" smtClean="0"/>
              <a:t>Lived in Philadelphia</a:t>
            </a:r>
          </a:p>
          <a:p>
            <a:pPr lvl="1"/>
            <a:r>
              <a:rPr lang="en-US" dirty="0" smtClean="0"/>
              <a:t>Loaned the United States Treasury money when they ran out. </a:t>
            </a:r>
          </a:p>
          <a:p>
            <a:pPr lvl="1"/>
            <a:r>
              <a:rPr lang="en-US" dirty="0" smtClean="0"/>
              <a:t>Purchased $300,000 in bonds to fund the War of 1812</a:t>
            </a:r>
          </a:p>
          <a:p>
            <a:pPr lvl="1"/>
            <a:r>
              <a:rPr lang="en-US" dirty="0" smtClean="0"/>
              <a:t>Left a lot of money in his will to charitable organizations. </a:t>
            </a:r>
            <a:endParaRPr lang="en-US" dirty="0"/>
          </a:p>
        </p:txBody>
      </p:sp>
      <p:pic>
        <p:nvPicPr>
          <p:cNvPr id="3074" name="Picture 2" descr="foundershall"/>
          <p:cNvPicPr>
            <a:picLocks noChangeAspect="1" noChangeArrowheads="1"/>
          </p:cNvPicPr>
          <p:nvPr/>
        </p:nvPicPr>
        <p:blipFill>
          <a:blip r:embed="rId3" cstate="print"/>
          <a:srcRect/>
          <a:stretch>
            <a:fillRect/>
          </a:stretch>
        </p:blipFill>
        <p:spPr bwMode="auto">
          <a:xfrm>
            <a:off x="5334000" y="4267200"/>
            <a:ext cx="3333750" cy="2162176"/>
          </a:xfrm>
          <a:prstGeom prst="rect">
            <a:avLst/>
          </a:prstGeom>
          <a:noFill/>
        </p:spPr>
      </p:pic>
      <p:pic>
        <p:nvPicPr>
          <p:cNvPr id="3076" name="Picture 4" descr="firstbank"/>
          <p:cNvPicPr>
            <a:picLocks noChangeAspect="1" noChangeArrowheads="1"/>
          </p:cNvPicPr>
          <p:nvPr/>
        </p:nvPicPr>
        <p:blipFill>
          <a:blip r:embed="rId4" cstate="print"/>
          <a:srcRect/>
          <a:stretch>
            <a:fillRect/>
          </a:stretch>
        </p:blipFill>
        <p:spPr bwMode="auto">
          <a:xfrm>
            <a:off x="304800" y="4191000"/>
            <a:ext cx="3810000" cy="2524126"/>
          </a:xfrm>
          <a:prstGeom prst="rect">
            <a:avLst/>
          </a:prstGeom>
          <a:noFill/>
        </p:spPr>
      </p:pic>
      <p:pic>
        <p:nvPicPr>
          <p:cNvPr id="3078" name="Picture 6" descr="portrait"/>
          <p:cNvPicPr>
            <a:picLocks noChangeAspect="1" noChangeArrowheads="1"/>
          </p:cNvPicPr>
          <p:nvPr/>
        </p:nvPicPr>
        <p:blipFill>
          <a:blip r:embed="rId5" cstate="print"/>
          <a:srcRect/>
          <a:stretch>
            <a:fillRect/>
          </a:stretch>
        </p:blipFill>
        <p:spPr bwMode="auto">
          <a:xfrm>
            <a:off x="7162800" y="152400"/>
            <a:ext cx="1803908" cy="20193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Captain Charles Stewart – </a:t>
            </a:r>
          </a:p>
          <a:p>
            <a:pPr lvl="1"/>
            <a:r>
              <a:rPr lang="en-US" dirty="0" smtClean="0"/>
              <a:t>PA Navel Hero</a:t>
            </a:r>
          </a:p>
          <a:p>
            <a:pPr lvl="1"/>
            <a:r>
              <a:rPr lang="en-US" dirty="0" smtClean="0"/>
              <a:t>Commanded the “Constitution” which is also known as “Old Ironsides”</a:t>
            </a:r>
            <a:endParaRPr lang="en-US" dirty="0"/>
          </a:p>
        </p:txBody>
      </p:sp>
      <p:sp>
        <p:nvSpPr>
          <p:cNvPr id="4" name="Title 1"/>
          <p:cNvSpPr>
            <a:spLocks noGrp="1"/>
          </p:cNvSpPr>
          <p:nvPr>
            <p:ph type="title"/>
          </p:nvPr>
        </p:nvSpPr>
        <p:spPr/>
        <p:txBody>
          <a:bodyPr/>
          <a:lstStyle/>
          <a:p>
            <a:r>
              <a:rPr lang="en-US" dirty="0" smtClean="0">
                <a:solidFill>
                  <a:srgbClr val="00B050"/>
                </a:solidFill>
                <a:latin typeface="Biondi" pitchFamily="2" charset="0"/>
              </a:rPr>
              <a:t>The War of 1812</a:t>
            </a:r>
            <a:endParaRPr lang="en-US" dirty="0"/>
          </a:p>
        </p:txBody>
      </p:sp>
      <p:pic>
        <p:nvPicPr>
          <p:cNvPr id="5" name="Picture 4" descr="http://www.history.navy.mil/ussconstitution/Images/USS_Constitution_vs_Guerriere.jpg"/>
          <p:cNvPicPr/>
          <p:nvPr/>
        </p:nvPicPr>
        <p:blipFill>
          <a:blip r:embed="rId3" cstate="print"/>
          <a:srcRect/>
          <a:stretch>
            <a:fillRect/>
          </a:stretch>
        </p:blipFill>
        <p:spPr bwMode="auto">
          <a:xfrm>
            <a:off x="5029200" y="3048000"/>
            <a:ext cx="3810000" cy="3321685"/>
          </a:xfrm>
          <a:prstGeom prst="rect">
            <a:avLst/>
          </a:prstGeom>
          <a:noFill/>
          <a:ln w="9525">
            <a:noFill/>
            <a:miter lim="800000"/>
            <a:headEnd/>
            <a:tailEnd/>
          </a:ln>
        </p:spPr>
      </p:pic>
      <p:pic>
        <p:nvPicPr>
          <p:cNvPr id="6" name="Picture 5" descr="http://www.history.navy.mil/ussconstitution/Images/CharlesStewart.jpg"/>
          <p:cNvPicPr/>
          <p:nvPr/>
        </p:nvPicPr>
        <p:blipFill>
          <a:blip r:embed="rId4" cstate="print"/>
          <a:srcRect/>
          <a:stretch>
            <a:fillRect/>
          </a:stretch>
        </p:blipFill>
        <p:spPr bwMode="auto">
          <a:xfrm>
            <a:off x="990600" y="3429000"/>
            <a:ext cx="2514600" cy="2940685"/>
          </a:xfrm>
          <a:prstGeom prst="rect">
            <a:avLst/>
          </a:prstGeom>
          <a:noFill/>
          <a:ln w="9525">
            <a:noFill/>
            <a:miter lim="800000"/>
            <a:headEnd/>
            <a:tailEnd/>
          </a:ln>
        </p:spPr>
      </p:pic>
    </p:spTree>
    <p:extLst>
      <p:ext uri="{BB962C8B-B14F-4D97-AF65-F5344CB8AC3E}">
        <p14:creationId xmlns="" xmlns:p14="http://schemas.microsoft.com/office/powerpoint/2010/main" val="4660458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lumMod val="95000"/>
                    <a:lumOff val="5000"/>
                  </a:schemeClr>
                </a:solidFill>
                <a:latin typeface="+mn-lt"/>
              </a:rPr>
              <a:t>The Civil War</a:t>
            </a:r>
            <a:endParaRPr lang="en-US" dirty="0">
              <a:solidFill>
                <a:schemeClr val="bg1">
                  <a:lumMod val="95000"/>
                  <a:lumOff val="5000"/>
                </a:schemeClr>
              </a:solidFill>
              <a:latin typeface="+mn-lt"/>
            </a:endParaRPr>
          </a:p>
        </p:txBody>
      </p:sp>
      <p:sp>
        <p:nvSpPr>
          <p:cNvPr id="5" name="Content Placeholder 4"/>
          <p:cNvSpPr>
            <a:spLocks noGrp="1"/>
          </p:cNvSpPr>
          <p:nvPr>
            <p:ph idx="1"/>
          </p:nvPr>
        </p:nvSpPr>
        <p:spPr>
          <a:xfrm>
            <a:off x="457200" y="1600200"/>
            <a:ext cx="3505200" cy="2590800"/>
          </a:xfrm>
        </p:spPr>
        <p:txBody>
          <a:bodyPr/>
          <a:lstStyle/>
          <a:p>
            <a:r>
              <a:rPr lang="en-US" b="1" u="sng" dirty="0" smtClean="0"/>
              <a:t>Causes – </a:t>
            </a:r>
          </a:p>
          <a:p>
            <a:pPr lvl="1"/>
            <a:r>
              <a:rPr lang="en-US" dirty="0" smtClean="0"/>
              <a:t>State Rights</a:t>
            </a:r>
          </a:p>
          <a:p>
            <a:pPr lvl="1"/>
            <a:r>
              <a:rPr lang="en-US" dirty="0" smtClean="0"/>
              <a:t>Expansion</a:t>
            </a:r>
          </a:p>
          <a:p>
            <a:pPr lvl="1"/>
            <a:r>
              <a:rPr lang="en-US" dirty="0" smtClean="0"/>
              <a:t>Secession</a:t>
            </a:r>
          </a:p>
          <a:p>
            <a:pPr marL="585216" lvl="1" indent="0">
              <a:buNone/>
            </a:pPr>
            <a:endParaRPr lang="en-US" dirty="0"/>
          </a:p>
        </p:txBody>
      </p:sp>
      <p:pic>
        <p:nvPicPr>
          <p:cNvPr id="6" name="il_fi" descr="http://3.bp.blogspot.com/-ZgcY60krejk/TaRU-BdbfHI/AAAAAAAACHk/TKXSaacVToc/s1600/CivilWarStates.gif"/>
          <p:cNvPicPr/>
          <p:nvPr/>
        </p:nvPicPr>
        <p:blipFill>
          <a:blip r:embed="rId3" cstate="print"/>
          <a:srcRect/>
          <a:stretch>
            <a:fillRect/>
          </a:stretch>
        </p:blipFill>
        <p:spPr bwMode="auto">
          <a:xfrm>
            <a:off x="2895600" y="2743200"/>
            <a:ext cx="6010275" cy="3657600"/>
          </a:xfrm>
          <a:prstGeom prst="rect">
            <a:avLst/>
          </a:prstGeom>
          <a:noFill/>
          <a:ln w="9525">
            <a:noFill/>
            <a:miter lim="800000"/>
            <a:headEnd/>
            <a:tailEnd/>
          </a:ln>
        </p:spPr>
      </p:pic>
    </p:spTree>
    <p:extLst>
      <p:ext uri="{BB962C8B-B14F-4D97-AF65-F5344CB8AC3E}">
        <p14:creationId xmlns="" xmlns:p14="http://schemas.microsoft.com/office/powerpoint/2010/main" val="41842996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457200" y="1600200"/>
            <a:ext cx="4267200" cy="4709160"/>
          </a:xfrm>
        </p:spPr>
        <p:txBody>
          <a:bodyPr>
            <a:normAutofit lnSpcReduction="10000"/>
          </a:bodyPr>
          <a:lstStyle/>
          <a:p>
            <a:r>
              <a:rPr lang="en-US" dirty="0" smtClean="0"/>
              <a:t>State Rights – </a:t>
            </a:r>
          </a:p>
          <a:p>
            <a:pPr lvl="1"/>
            <a:r>
              <a:rPr lang="en-US" dirty="0" smtClean="0"/>
              <a:t>Nullification – states wanted the right to rule that federal laws are unconstitutional. The federal government decides it is not allowed. </a:t>
            </a:r>
          </a:p>
          <a:p>
            <a:pPr lvl="1"/>
            <a:r>
              <a:rPr lang="en-US" dirty="0" smtClean="0"/>
              <a:t>States feel they aren’t being respected. </a:t>
            </a:r>
          </a:p>
          <a:p>
            <a:pPr lvl="1"/>
            <a:r>
              <a:rPr lang="en-US" dirty="0" smtClean="0"/>
              <a:t>Secession becomes what they believe to be their only option. </a:t>
            </a:r>
            <a:endParaRPr lang="en-US" dirty="0"/>
          </a:p>
        </p:txBody>
      </p:sp>
      <p:pic>
        <p:nvPicPr>
          <p:cNvPr id="23554" name="Picture 2" descr="http://cwmemory.com/wp-content/uploads/2012/01/Fort-Sumter-South-Carolina-secession-paper-5.jpg"/>
          <p:cNvPicPr>
            <a:picLocks noChangeAspect="1" noChangeArrowheads="1"/>
          </p:cNvPicPr>
          <p:nvPr/>
        </p:nvPicPr>
        <p:blipFill>
          <a:blip r:embed="rId3" cstate="print"/>
          <a:srcRect/>
          <a:stretch>
            <a:fillRect/>
          </a:stretch>
        </p:blipFill>
        <p:spPr bwMode="auto">
          <a:xfrm>
            <a:off x="5029200" y="1524000"/>
            <a:ext cx="3219450" cy="4953001"/>
          </a:xfrm>
          <a:prstGeom prst="rect">
            <a:avLst/>
          </a:prstGeom>
          <a:noFill/>
        </p:spPr>
      </p:pic>
    </p:spTree>
    <p:extLst>
      <p:ext uri="{BB962C8B-B14F-4D97-AF65-F5344CB8AC3E}">
        <p14:creationId xmlns="" xmlns:p14="http://schemas.microsoft.com/office/powerpoint/2010/main" val="38073584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457198" y="1074420"/>
            <a:ext cx="8229600" cy="4709160"/>
          </a:xfrm>
        </p:spPr>
        <p:txBody>
          <a:bodyPr/>
          <a:lstStyle/>
          <a:p>
            <a:r>
              <a:rPr lang="en-US" dirty="0" smtClean="0"/>
              <a:t>Expansion – </a:t>
            </a:r>
          </a:p>
          <a:p>
            <a:pPr lvl="1"/>
            <a:r>
              <a:rPr lang="en-US" dirty="0" smtClean="0"/>
              <a:t>Missouri Compromise – Louisiana Purchase territories all prohibited slavery but Missouri.</a:t>
            </a:r>
          </a:p>
        </p:txBody>
      </p:sp>
      <p:pic>
        <p:nvPicPr>
          <p:cNvPr id="4" name="il_fi" descr="http://www.mhschool.com/ss/ca/images/img_g5u7_quiz_missou_comp.jpg"/>
          <p:cNvPicPr/>
          <p:nvPr/>
        </p:nvPicPr>
        <p:blipFill>
          <a:blip r:embed="rId2" cstate="print"/>
          <a:srcRect/>
          <a:stretch>
            <a:fillRect/>
          </a:stretch>
        </p:blipFill>
        <p:spPr bwMode="auto">
          <a:xfrm>
            <a:off x="838200" y="2514600"/>
            <a:ext cx="7162800" cy="4114800"/>
          </a:xfrm>
          <a:prstGeom prst="rect">
            <a:avLst/>
          </a:prstGeom>
          <a:noFill/>
          <a:ln w="9525">
            <a:noFill/>
            <a:miter lim="800000"/>
            <a:headEnd/>
            <a:tailEnd/>
          </a:ln>
        </p:spPr>
      </p:pic>
    </p:spTree>
    <p:extLst>
      <p:ext uri="{BB962C8B-B14F-4D97-AF65-F5344CB8AC3E}">
        <p14:creationId xmlns="" xmlns:p14="http://schemas.microsoft.com/office/powerpoint/2010/main" val="367312779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lstStyle/>
          <a:p>
            <a:pPr lvl="1"/>
            <a:r>
              <a:rPr lang="en-US" dirty="0"/>
              <a:t>Mexican War Territories – What will happen in this new territory?</a:t>
            </a:r>
          </a:p>
          <a:p>
            <a:endParaRPr lang="en-US" dirty="0"/>
          </a:p>
        </p:txBody>
      </p:sp>
      <p:pic>
        <p:nvPicPr>
          <p:cNvPr id="21506" name="Picture 2" descr="http://ushistoryimages.com/images/mexican-war-maps/fullsize/mexican-war-maps-6.jpg"/>
          <p:cNvPicPr>
            <a:picLocks noChangeAspect="1" noChangeArrowheads="1"/>
          </p:cNvPicPr>
          <p:nvPr/>
        </p:nvPicPr>
        <p:blipFill>
          <a:blip r:embed="rId2" cstate="print"/>
          <a:srcRect/>
          <a:stretch>
            <a:fillRect/>
          </a:stretch>
        </p:blipFill>
        <p:spPr bwMode="auto">
          <a:xfrm>
            <a:off x="1371600" y="2667000"/>
            <a:ext cx="5715000" cy="3924301"/>
          </a:xfrm>
          <a:prstGeom prst="rect">
            <a:avLst/>
          </a:prstGeom>
          <a:noFill/>
        </p:spPr>
      </p:pic>
    </p:spTree>
    <p:extLst>
      <p:ext uri="{BB962C8B-B14F-4D97-AF65-F5344CB8AC3E}">
        <p14:creationId xmlns="" xmlns:p14="http://schemas.microsoft.com/office/powerpoint/2010/main" val="25373829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lstStyle/>
          <a:p>
            <a:pPr lvl="1"/>
            <a:r>
              <a:rPr lang="en-US" dirty="0"/>
              <a:t>Compromise of 1850 – Balanced Slaves/Free                    </a:t>
            </a:r>
          </a:p>
          <a:p>
            <a:pPr marL="905256" lvl="2" indent="0">
              <a:buNone/>
            </a:pPr>
            <a:r>
              <a:rPr lang="en-US" dirty="0"/>
              <a:t>California becomes free and Washington D.C. bans slavery but the Fugitive Slave Laws are put into place. </a:t>
            </a:r>
            <a:endParaRPr lang="en-US" dirty="0" smtClean="0"/>
          </a:p>
          <a:p>
            <a:pPr marL="905256" lvl="2" indent="0">
              <a:buNone/>
            </a:pPr>
            <a:endParaRPr lang="en-US" dirty="0"/>
          </a:p>
          <a:p>
            <a:endParaRPr lang="en-US" dirty="0"/>
          </a:p>
        </p:txBody>
      </p:sp>
      <p:pic>
        <p:nvPicPr>
          <p:cNvPr id="3074" name="Picture 2" descr="http://cdn.dipity.com/uploads/events/90b5eaeda8c8a9124f9a46627486e347_1M.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76400" y="2797883"/>
            <a:ext cx="5867400" cy="38219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233529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381000" y="1143000"/>
            <a:ext cx="8229600" cy="4709160"/>
          </a:xfrm>
        </p:spPr>
        <p:txBody>
          <a:bodyPr/>
          <a:lstStyle/>
          <a:p>
            <a:r>
              <a:rPr lang="en-US" b="1" u="sng" dirty="0" smtClean="0"/>
              <a:t>Waterways – </a:t>
            </a:r>
          </a:p>
          <a:p>
            <a:endParaRPr lang="en-US" b="1" u="sng" dirty="0"/>
          </a:p>
        </p:txBody>
      </p:sp>
      <p:sp>
        <p:nvSpPr>
          <p:cNvPr id="5" name="Rectangle 4"/>
          <p:cNvSpPr/>
          <p:nvPr/>
        </p:nvSpPr>
        <p:spPr>
          <a:xfrm>
            <a:off x="228600" y="1752600"/>
            <a:ext cx="8382000" cy="4819781"/>
          </a:xfrm>
          <a:prstGeom prst="rect">
            <a:avLst/>
          </a:prstGeom>
        </p:spPr>
        <p:txBody>
          <a:bodyPr wrap="square">
            <a:spAutoFit/>
          </a:bodyPr>
          <a:lstStyle/>
          <a:p>
            <a:pPr marL="1133856" lvl="2" indent="-228600">
              <a:spcBef>
                <a:spcPct val="20000"/>
              </a:spcBef>
              <a:buClr>
                <a:prstClr val="white"/>
              </a:buClr>
              <a:buSzPct val="95000"/>
              <a:buFont typeface="Wingdings"/>
              <a:buChar char=""/>
            </a:pPr>
            <a:r>
              <a:rPr lang="en-US" sz="2400" b="1" dirty="0">
                <a:solidFill>
                  <a:srgbClr val="203666"/>
                </a:solidFill>
              </a:rPr>
              <a:t>British – </a:t>
            </a:r>
            <a:r>
              <a:rPr lang="en-US" sz="2400" b="1" dirty="0" smtClean="0">
                <a:solidFill>
                  <a:srgbClr val="203666"/>
                </a:solidFill>
              </a:rPr>
              <a:t>Realize the importance of the 3 Rivers of current day Pittsburgh.  Trade/Travel/Etc…</a:t>
            </a:r>
            <a:endParaRPr lang="en-US" sz="2400" b="1" dirty="0">
              <a:solidFill>
                <a:srgbClr val="203666"/>
              </a:solidFill>
            </a:endParaRPr>
          </a:p>
          <a:p>
            <a:pPr marL="1133856" lvl="2" indent="-228600">
              <a:spcBef>
                <a:spcPct val="20000"/>
              </a:spcBef>
              <a:buClr>
                <a:prstClr val="white"/>
              </a:buClr>
              <a:buSzPct val="95000"/>
            </a:pPr>
            <a:endParaRPr lang="en-US" sz="2400" b="1" dirty="0">
              <a:solidFill>
                <a:srgbClr val="00B0F0"/>
              </a:solidFill>
            </a:endParaRPr>
          </a:p>
          <a:p>
            <a:pPr marL="1133856" lvl="2" indent="-228600">
              <a:spcBef>
                <a:spcPct val="20000"/>
              </a:spcBef>
              <a:buClr>
                <a:prstClr val="white"/>
              </a:buClr>
              <a:buSzPct val="95000"/>
              <a:buFont typeface="Wingdings"/>
              <a:buChar char=""/>
            </a:pPr>
            <a:r>
              <a:rPr lang="en-US" sz="2400" b="1" dirty="0">
                <a:solidFill>
                  <a:srgbClr val="C00000"/>
                </a:solidFill>
              </a:rPr>
              <a:t>French – </a:t>
            </a:r>
            <a:r>
              <a:rPr lang="en-US" sz="2400" b="1" dirty="0" smtClean="0">
                <a:solidFill>
                  <a:srgbClr val="C00000"/>
                </a:solidFill>
              </a:rPr>
              <a:t> The French are looking for a waterway to connect their territory in Canada with their territory in New Orleans. Additionally, this would connect them to the Ocean which links them back to France. </a:t>
            </a:r>
            <a:endParaRPr lang="en-US" sz="2400" b="1" dirty="0">
              <a:solidFill>
                <a:srgbClr val="C00000"/>
              </a:solidFill>
            </a:endParaRPr>
          </a:p>
          <a:p>
            <a:pPr marL="1133856" lvl="2" indent="-228600">
              <a:spcBef>
                <a:spcPct val="20000"/>
              </a:spcBef>
              <a:buClr>
                <a:prstClr val="white"/>
              </a:buClr>
              <a:buSzPct val="95000"/>
            </a:pPr>
            <a:endParaRPr lang="en-US" sz="2400" b="1" dirty="0">
              <a:solidFill>
                <a:srgbClr val="FF0000"/>
              </a:solidFill>
            </a:endParaRPr>
          </a:p>
          <a:p>
            <a:pPr marL="1133856" lvl="2" indent="-228600">
              <a:spcBef>
                <a:spcPct val="20000"/>
              </a:spcBef>
              <a:buClr>
                <a:prstClr val="white"/>
              </a:buClr>
              <a:buSzPct val="95000"/>
              <a:buFont typeface="Wingdings"/>
              <a:buChar char=""/>
            </a:pPr>
            <a:r>
              <a:rPr lang="en-US" sz="2400" b="1" dirty="0">
                <a:solidFill>
                  <a:srgbClr val="6B492F"/>
                </a:solidFill>
              </a:rPr>
              <a:t>Native Americans – </a:t>
            </a:r>
            <a:r>
              <a:rPr lang="en-US" sz="2400" b="1" dirty="0" smtClean="0">
                <a:solidFill>
                  <a:srgbClr val="6B492F"/>
                </a:solidFill>
              </a:rPr>
              <a:t>They have been using the waterways for years and it is considered essential to their lifestyle</a:t>
            </a:r>
            <a:endParaRPr lang="en-US" sz="2200" dirty="0">
              <a:solidFill>
                <a:srgbClr val="6B492F"/>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lstStyle/>
          <a:p>
            <a:pPr marL="548640" lvl="2" indent="-411480">
              <a:buClr>
                <a:schemeClr val="tx1">
                  <a:shade val="95000"/>
                </a:schemeClr>
              </a:buClr>
              <a:buSzPct val="65000"/>
              <a:buFont typeface="Wingdings 2"/>
              <a:buChar char=""/>
            </a:pPr>
            <a:r>
              <a:rPr lang="en-US" dirty="0"/>
              <a:t>Kansas Nebraska Act – Repealed the Missouri Compromise and allowed settlers to decided if they would allow slavery or not. </a:t>
            </a:r>
          </a:p>
          <a:p>
            <a:endParaRPr lang="en-US" dirty="0"/>
          </a:p>
        </p:txBody>
      </p:sp>
      <p:pic>
        <p:nvPicPr>
          <p:cNvPr id="19460" name="Picture 4" descr="http://storiesofusa.com/images/kansas-nebraska-act-1854.jpg"/>
          <p:cNvPicPr>
            <a:picLocks noChangeAspect="1" noChangeArrowheads="1"/>
          </p:cNvPicPr>
          <p:nvPr/>
        </p:nvPicPr>
        <p:blipFill>
          <a:blip r:embed="rId2" cstate="print"/>
          <a:srcRect/>
          <a:stretch>
            <a:fillRect/>
          </a:stretch>
        </p:blipFill>
        <p:spPr bwMode="auto">
          <a:xfrm>
            <a:off x="2133600" y="2362200"/>
            <a:ext cx="6724650" cy="4133850"/>
          </a:xfrm>
          <a:prstGeom prst="rect">
            <a:avLst/>
          </a:prstGeom>
          <a:noFill/>
        </p:spPr>
      </p:pic>
    </p:spTree>
    <p:extLst>
      <p:ext uri="{BB962C8B-B14F-4D97-AF65-F5344CB8AC3E}">
        <p14:creationId xmlns="" xmlns:p14="http://schemas.microsoft.com/office/powerpoint/2010/main" val="350763343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029200" cy="1143000"/>
          </a:xfrm>
        </p:spPr>
        <p:txBody>
          <a:bodyPr>
            <a:normAutofit/>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26437" y="1378902"/>
            <a:ext cx="5181600" cy="4709160"/>
          </a:xfrm>
        </p:spPr>
        <p:txBody>
          <a:bodyPr/>
          <a:lstStyle/>
          <a:p>
            <a:r>
              <a:rPr lang="en-US" dirty="0" smtClean="0"/>
              <a:t>Secession – </a:t>
            </a:r>
          </a:p>
          <a:p>
            <a:pPr lvl="1"/>
            <a:r>
              <a:rPr lang="en-US" dirty="0" smtClean="0"/>
              <a:t>Republicans elect Lincoln</a:t>
            </a:r>
          </a:p>
          <a:p>
            <a:pPr lvl="1"/>
            <a:r>
              <a:rPr lang="en-US" dirty="0" smtClean="0"/>
              <a:t>Abolitionist Movement</a:t>
            </a:r>
          </a:p>
          <a:p>
            <a:pPr lvl="1"/>
            <a:r>
              <a:rPr lang="en-US" dirty="0" smtClean="0"/>
              <a:t>North and South have economic differences</a:t>
            </a:r>
          </a:p>
          <a:p>
            <a:pPr lvl="1"/>
            <a:r>
              <a:rPr lang="en-US" dirty="0" smtClean="0"/>
              <a:t>James Buchanan (President from PA) did nothing as the first states seceded in December. Lincoln did not take office until March. </a:t>
            </a:r>
            <a:endParaRPr lang="en-US" dirty="0"/>
          </a:p>
        </p:txBody>
      </p:sp>
      <p:pic>
        <p:nvPicPr>
          <p:cNvPr id="5" name="Picture 4" descr="http://www-tc.pbs.org/wnet/need-to-know/files/2010/12/SecessionWithoutSlavery.jpg"/>
          <p:cNvPicPr/>
          <p:nvPr/>
        </p:nvPicPr>
        <p:blipFill>
          <a:blip r:embed="rId3" cstate="print"/>
          <a:srcRect/>
          <a:stretch>
            <a:fillRect/>
          </a:stretch>
        </p:blipFill>
        <p:spPr bwMode="auto">
          <a:xfrm>
            <a:off x="4876800" y="3526971"/>
            <a:ext cx="3733800" cy="3144416"/>
          </a:xfrm>
          <a:prstGeom prst="rect">
            <a:avLst/>
          </a:prstGeom>
          <a:noFill/>
          <a:ln w="9525">
            <a:noFill/>
            <a:miter lim="800000"/>
            <a:headEnd/>
            <a:tailEnd/>
          </a:ln>
        </p:spPr>
      </p:pic>
      <p:pic>
        <p:nvPicPr>
          <p:cNvPr id="6" name="il_fi" descr="http://dburgin.tripod.com/secede.gif"/>
          <p:cNvPicPr/>
          <p:nvPr/>
        </p:nvPicPr>
        <p:blipFill>
          <a:blip r:embed="rId4" cstate="print"/>
          <a:srcRect/>
          <a:stretch>
            <a:fillRect/>
          </a:stretch>
        </p:blipFill>
        <p:spPr bwMode="auto">
          <a:xfrm>
            <a:off x="4724400" y="228600"/>
            <a:ext cx="4038600" cy="3276600"/>
          </a:xfrm>
          <a:prstGeom prst="rect">
            <a:avLst/>
          </a:prstGeom>
          <a:noFill/>
          <a:ln w="9525">
            <a:noFill/>
            <a:miter lim="800000"/>
            <a:headEnd/>
            <a:tailEnd/>
          </a:ln>
        </p:spPr>
      </p:pic>
    </p:spTree>
    <p:extLst>
      <p:ext uri="{BB962C8B-B14F-4D97-AF65-F5344CB8AC3E}">
        <p14:creationId xmlns="" xmlns:p14="http://schemas.microsoft.com/office/powerpoint/2010/main" val="28216322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228600" y="3977640"/>
            <a:ext cx="8229600" cy="2880360"/>
          </a:xfrm>
        </p:spPr>
        <p:txBody>
          <a:bodyPr/>
          <a:lstStyle/>
          <a:p>
            <a:r>
              <a:rPr lang="en-US" b="1" u="sng" dirty="0" smtClean="0"/>
              <a:t>Effects – </a:t>
            </a:r>
          </a:p>
          <a:p>
            <a:pPr lvl="1"/>
            <a:r>
              <a:rPr lang="en-US" dirty="0" smtClean="0"/>
              <a:t>Death Toll</a:t>
            </a:r>
          </a:p>
          <a:p>
            <a:pPr lvl="1"/>
            <a:r>
              <a:rPr lang="en-US" dirty="0" smtClean="0"/>
              <a:t>Reconstruction </a:t>
            </a:r>
          </a:p>
          <a:p>
            <a:pPr lvl="1"/>
            <a:r>
              <a:rPr lang="en-US" dirty="0" smtClean="0"/>
              <a:t>13</a:t>
            </a:r>
            <a:r>
              <a:rPr lang="en-US" baseline="30000" dirty="0" smtClean="0"/>
              <a:t>th</a:t>
            </a:r>
            <a:r>
              <a:rPr lang="en-US" dirty="0" smtClean="0"/>
              <a:t> ,14</a:t>
            </a:r>
            <a:r>
              <a:rPr lang="en-US" baseline="30000" dirty="0" smtClean="0"/>
              <a:t>th</a:t>
            </a:r>
            <a:r>
              <a:rPr lang="en-US" dirty="0" smtClean="0"/>
              <a:t> , and 15</a:t>
            </a:r>
            <a:r>
              <a:rPr lang="en-US" baseline="30000" dirty="0" smtClean="0"/>
              <a:t>th</a:t>
            </a:r>
            <a:r>
              <a:rPr lang="en-US" dirty="0" smtClean="0"/>
              <a:t> Amendments</a:t>
            </a:r>
          </a:p>
          <a:p>
            <a:pPr lvl="1"/>
            <a:r>
              <a:rPr lang="en-US" dirty="0" smtClean="0"/>
              <a:t>Southern States Rejoin The Union</a:t>
            </a:r>
          </a:p>
          <a:p>
            <a:pPr lvl="1"/>
            <a:r>
              <a:rPr lang="en-US" dirty="0" smtClean="0"/>
              <a:t>Former Slaves Search for a New Life</a:t>
            </a:r>
            <a:endParaRPr lang="en-US" dirty="0"/>
          </a:p>
        </p:txBody>
      </p:sp>
      <p:pic>
        <p:nvPicPr>
          <p:cNvPr id="17410" name="Picture 2" descr="http://gcaggiano.files.wordpress.com/2011/09/shake1.jpg"/>
          <p:cNvPicPr>
            <a:picLocks noChangeAspect="1" noChangeArrowheads="1"/>
          </p:cNvPicPr>
          <p:nvPr/>
        </p:nvPicPr>
        <p:blipFill>
          <a:blip r:embed="rId3" cstate="print"/>
          <a:srcRect/>
          <a:stretch>
            <a:fillRect/>
          </a:stretch>
        </p:blipFill>
        <p:spPr bwMode="auto">
          <a:xfrm>
            <a:off x="3352800" y="1153342"/>
            <a:ext cx="5334000" cy="4181503"/>
          </a:xfrm>
          <a:prstGeom prst="rect">
            <a:avLst/>
          </a:prstGeom>
          <a:noFill/>
        </p:spPr>
      </p:pic>
    </p:spTree>
    <p:extLst>
      <p:ext uri="{BB962C8B-B14F-4D97-AF65-F5344CB8AC3E}">
        <p14:creationId xmlns="" xmlns:p14="http://schemas.microsoft.com/office/powerpoint/2010/main" val="45682074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343276"/>
            <a:ext cx="8229600" cy="3124200"/>
          </a:xfrm>
        </p:spPr>
        <p:txBody>
          <a:bodyPr/>
          <a:lstStyle/>
          <a:p>
            <a:r>
              <a:rPr lang="en-US" b="1" u="sng" dirty="0" smtClean="0"/>
              <a:t>Death Toll –</a:t>
            </a:r>
          </a:p>
          <a:p>
            <a:pPr lvl="1"/>
            <a:r>
              <a:rPr lang="en-US" dirty="0" smtClean="0"/>
              <a:t>Over 600,000 lives lost </a:t>
            </a:r>
          </a:p>
          <a:p>
            <a:pPr lvl="1"/>
            <a:r>
              <a:rPr lang="en-US" dirty="0" smtClean="0"/>
              <a:t>PA lost 33,000 men</a:t>
            </a:r>
          </a:p>
          <a:p>
            <a:pPr lvl="1"/>
            <a:r>
              <a:rPr lang="en-US" dirty="0" smtClean="0"/>
              <a:t>Deaths would affect the Reconstruction Period. There would be families without fathers, husbands, and brothers, etc… This means it may be more difficult for these families to get by and survive. </a:t>
            </a:r>
            <a:endParaRPr lang="en-US" dirty="0"/>
          </a:p>
        </p:txBody>
      </p:sp>
      <p:sp>
        <p:nvSpPr>
          <p:cNvPr id="4" name="Title 1"/>
          <p:cNvSpPr>
            <a:spLocks noGrp="1"/>
          </p:cNvSpPr>
          <p:nvPr>
            <p:ph type="title"/>
          </p:nvPr>
        </p:nvSpPr>
        <p:spPr>
          <a:xfrm>
            <a:off x="4267200" y="274638"/>
            <a:ext cx="4419600" cy="1143000"/>
          </a:xfrm>
        </p:spPr>
        <p:txBody>
          <a:bodyPr/>
          <a:lstStyle/>
          <a:p>
            <a:r>
              <a:rPr lang="en-US" dirty="0">
                <a:solidFill>
                  <a:schemeClr val="bg1">
                    <a:lumMod val="95000"/>
                    <a:lumOff val="5000"/>
                  </a:schemeClr>
                </a:solidFill>
              </a:rPr>
              <a:t>The Civil War</a:t>
            </a:r>
            <a:endParaRPr lang="en-US" dirty="0"/>
          </a:p>
        </p:txBody>
      </p:sp>
      <p:pic>
        <p:nvPicPr>
          <p:cNvPr id="2050" name="Picture 2" descr="http://1.bp.blogspot.com/-T33cCqP_SFs/Tawgn8HzVuI/AAAAAAAAAHk/cXLX3OYdFOI/s1600/dead_20civil_20war.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0" y="1219200"/>
            <a:ext cx="4412900" cy="3419476"/>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http://media.wnyc.org/media/photologue/photos/cache/3%20Battle-field%20of%20Gettysburg--Dead%20Confederate_storyslide_image.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2400" y="228600"/>
            <a:ext cx="4191000" cy="309358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65174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u="sng" dirty="0" smtClean="0"/>
              <a:t>Reconstruction –</a:t>
            </a:r>
          </a:p>
          <a:p>
            <a:pPr lvl="1"/>
            <a:r>
              <a:rPr lang="en-US" dirty="0" smtClean="0"/>
              <a:t>The time period of rebuilding the United States, accepting the southern states back into the Union and trying to reunify the Union. </a:t>
            </a:r>
            <a:endParaRPr lang="en-US" dirty="0"/>
          </a:p>
        </p:txBody>
      </p:sp>
      <p:sp>
        <p:nvSpPr>
          <p:cNvPr id="4"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pic>
        <p:nvPicPr>
          <p:cNvPr id="5" name="Picture 2" descr="http://faculty.polytechnic.org/gfeldmeth/Charleston_sc_1865.jpg"/>
          <p:cNvPicPr>
            <a:picLocks noChangeAspect="1" noChangeArrowheads="1"/>
          </p:cNvPicPr>
          <p:nvPr/>
        </p:nvPicPr>
        <p:blipFill>
          <a:blip r:embed="rId2" cstate="print"/>
          <a:srcRect/>
          <a:stretch>
            <a:fillRect/>
          </a:stretch>
        </p:blipFill>
        <p:spPr bwMode="auto">
          <a:xfrm>
            <a:off x="228600" y="3581400"/>
            <a:ext cx="4714875" cy="3060895"/>
          </a:xfrm>
          <a:prstGeom prst="rect">
            <a:avLst/>
          </a:prstGeom>
          <a:noFill/>
        </p:spPr>
      </p:pic>
      <p:pic>
        <p:nvPicPr>
          <p:cNvPr id="6" name="Picture 2" descr="http://alumni.libraries.psu.edu/images/civilwar016.jpg"/>
          <p:cNvPicPr>
            <a:picLocks noChangeAspect="1" noChangeArrowheads="1"/>
          </p:cNvPicPr>
          <p:nvPr/>
        </p:nvPicPr>
        <p:blipFill>
          <a:blip r:embed="rId3" cstate="print"/>
          <a:srcRect/>
          <a:stretch>
            <a:fillRect/>
          </a:stretch>
        </p:blipFill>
        <p:spPr bwMode="auto">
          <a:xfrm>
            <a:off x="5257800" y="3581400"/>
            <a:ext cx="3581400" cy="3074939"/>
          </a:xfrm>
          <a:prstGeom prst="rect">
            <a:avLst/>
          </a:prstGeom>
          <a:noFill/>
        </p:spPr>
      </p:pic>
    </p:spTree>
    <p:extLst>
      <p:ext uri="{BB962C8B-B14F-4D97-AF65-F5344CB8AC3E}">
        <p14:creationId xmlns="" xmlns:p14="http://schemas.microsoft.com/office/powerpoint/2010/main" val="160492964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4724400" cy="1143000"/>
          </a:xfrm>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152400" y="3048000"/>
            <a:ext cx="8229600" cy="3505200"/>
          </a:xfrm>
        </p:spPr>
        <p:txBody>
          <a:bodyPr/>
          <a:lstStyle/>
          <a:p>
            <a:r>
              <a:rPr lang="en-US" b="1" u="sng" dirty="0" smtClean="0"/>
              <a:t>13</a:t>
            </a:r>
            <a:r>
              <a:rPr lang="en-US" b="1" u="sng" baseline="30000" dirty="0" smtClean="0"/>
              <a:t>th</a:t>
            </a:r>
            <a:r>
              <a:rPr lang="en-US" b="1" u="sng" dirty="0" smtClean="0"/>
              <a:t> Amendment </a:t>
            </a:r>
            <a:r>
              <a:rPr lang="en-US" dirty="0" smtClean="0"/>
              <a:t>– 1865</a:t>
            </a:r>
          </a:p>
          <a:p>
            <a:pPr lvl="1"/>
            <a:r>
              <a:rPr lang="en-US" dirty="0"/>
              <a:t>Ended Slavery</a:t>
            </a:r>
          </a:p>
          <a:p>
            <a:r>
              <a:rPr lang="en-US" b="1" u="sng" dirty="0" smtClean="0"/>
              <a:t>14</a:t>
            </a:r>
            <a:r>
              <a:rPr lang="en-US" b="1" u="sng" baseline="30000" dirty="0" smtClean="0"/>
              <a:t>th</a:t>
            </a:r>
            <a:r>
              <a:rPr lang="en-US" b="1" u="sng" dirty="0" smtClean="0"/>
              <a:t> Amendment – </a:t>
            </a:r>
            <a:r>
              <a:rPr lang="en-US" dirty="0" smtClean="0"/>
              <a:t>1868</a:t>
            </a:r>
          </a:p>
          <a:p>
            <a:pPr lvl="1"/>
            <a:r>
              <a:rPr lang="en-US" dirty="0" smtClean="0"/>
              <a:t>Defined Citizenship</a:t>
            </a:r>
          </a:p>
          <a:p>
            <a:pPr lvl="1"/>
            <a:r>
              <a:rPr lang="en-US" dirty="0" smtClean="0"/>
              <a:t>Ensured the rights of the newly freed slaves</a:t>
            </a:r>
          </a:p>
          <a:p>
            <a:r>
              <a:rPr lang="en-US" b="1" u="sng" dirty="0" smtClean="0"/>
              <a:t>15</a:t>
            </a:r>
            <a:r>
              <a:rPr lang="en-US" b="1" u="sng" baseline="30000" dirty="0" smtClean="0"/>
              <a:t>th</a:t>
            </a:r>
            <a:r>
              <a:rPr lang="en-US" b="1" u="sng" dirty="0" smtClean="0"/>
              <a:t> </a:t>
            </a:r>
            <a:r>
              <a:rPr lang="en-US" b="1" u="sng" dirty="0"/>
              <a:t>Amendment – </a:t>
            </a:r>
            <a:r>
              <a:rPr lang="en-US" dirty="0" smtClean="0"/>
              <a:t>1870</a:t>
            </a:r>
            <a:endParaRPr lang="en-US" dirty="0"/>
          </a:p>
          <a:p>
            <a:pPr lvl="1"/>
            <a:r>
              <a:rPr lang="en-US" dirty="0" smtClean="0"/>
              <a:t>Secured voting rights for all citizens</a:t>
            </a:r>
          </a:p>
        </p:txBody>
      </p:sp>
      <p:pic>
        <p:nvPicPr>
          <p:cNvPr id="14338" name="Picture 2" descr="http://www.loc.gov/rr/program/bib/ourdocs/Images/13th.jpg"/>
          <p:cNvPicPr>
            <a:picLocks noChangeAspect="1" noChangeArrowheads="1"/>
          </p:cNvPicPr>
          <p:nvPr/>
        </p:nvPicPr>
        <p:blipFill>
          <a:blip r:embed="rId2" cstate="print"/>
          <a:srcRect/>
          <a:stretch>
            <a:fillRect/>
          </a:stretch>
        </p:blipFill>
        <p:spPr bwMode="auto">
          <a:xfrm>
            <a:off x="5105400" y="152400"/>
            <a:ext cx="3581400" cy="4781169"/>
          </a:xfrm>
          <a:prstGeom prst="rect">
            <a:avLst/>
          </a:prstGeom>
          <a:noFill/>
        </p:spPr>
      </p:pic>
    </p:spTree>
    <p:extLst>
      <p:ext uri="{BB962C8B-B14F-4D97-AF65-F5344CB8AC3E}">
        <p14:creationId xmlns="" xmlns:p14="http://schemas.microsoft.com/office/powerpoint/2010/main" val="32137135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5400"/>
            <a:ext cx="6172200" cy="5257800"/>
          </a:xfrm>
        </p:spPr>
        <p:txBody>
          <a:bodyPr/>
          <a:lstStyle/>
          <a:p>
            <a:r>
              <a:rPr lang="en-US" b="1" u="sng" dirty="0" smtClean="0"/>
              <a:t>Southern States Rejoin the Union –</a:t>
            </a:r>
          </a:p>
          <a:p>
            <a:pPr lvl="1"/>
            <a:r>
              <a:rPr lang="en-US" dirty="0" smtClean="0"/>
              <a:t>The United States is unified once again. The south is brought back into the Union without severe consequences. Confederate soldiers were not tried for treason, instead they were pardoned. </a:t>
            </a:r>
            <a:endParaRPr lang="en-US" dirty="0"/>
          </a:p>
        </p:txBody>
      </p:sp>
      <p:sp>
        <p:nvSpPr>
          <p:cNvPr id="4" name="Title 1"/>
          <p:cNvSpPr>
            <a:spLocks noGrp="1"/>
          </p:cNvSpPr>
          <p:nvPr>
            <p:ph type="title"/>
          </p:nvPr>
        </p:nvSpPr>
        <p:spPr>
          <a:xfrm>
            <a:off x="381000" y="304800"/>
            <a:ext cx="8229600" cy="1143000"/>
          </a:xfrm>
        </p:spPr>
        <p:txBody>
          <a:bodyPr/>
          <a:lstStyle/>
          <a:p>
            <a:r>
              <a:rPr lang="en-US" dirty="0">
                <a:solidFill>
                  <a:schemeClr val="bg1">
                    <a:lumMod val="95000"/>
                    <a:lumOff val="5000"/>
                  </a:schemeClr>
                </a:solidFill>
              </a:rPr>
              <a:t>The Civil War</a:t>
            </a:r>
            <a:endParaRPr lang="en-US" dirty="0"/>
          </a:p>
        </p:txBody>
      </p:sp>
      <p:pic>
        <p:nvPicPr>
          <p:cNvPr id="13316" name="Picture 4" descr="http://2.bp.blogspot.com/_UP2qRjBuA7M/TJdj3Qo_63I/AAAAAAAAAHk/G4rt062a6t8/s400/KickingFreedmensBureauCrop480.jpg"/>
          <p:cNvPicPr>
            <a:picLocks noChangeAspect="1" noChangeArrowheads="1"/>
          </p:cNvPicPr>
          <p:nvPr/>
        </p:nvPicPr>
        <p:blipFill>
          <a:blip r:embed="rId2" cstate="print"/>
          <a:srcRect/>
          <a:stretch>
            <a:fillRect/>
          </a:stretch>
        </p:blipFill>
        <p:spPr bwMode="auto">
          <a:xfrm>
            <a:off x="5943600" y="1295400"/>
            <a:ext cx="3048000" cy="5038018"/>
          </a:xfrm>
          <a:prstGeom prst="rect">
            <a:avLst/>
          </a:prstGeom>
          <a:noFill/>
        </p:spPr>
      </p:pic>
    </p:spTree>
    <p:extLst>
      <p:ext uri="{BB962C8B-B14F-4D97-AF65-F5344CB8AC3E}">
        <p14:creationId xmlns="" xmlns:p14="http://schemas.microsoft.com/office/powerpoint/2010/main" val="28709732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5" y="990600"/>
            <a:ext cx="8229600" cy="4709160"/>
          </a:xfrm>
        </p:spPr>
        <p:txBody>
          <a:bodyPr/>
          <a:lstStyle/>
          <a:p>
            <a:r>
              <a:rPr lang="en-US" b="1" u="sng" dirty="0" smtClean="0"/>
              <a:t>Former Slaves Search for a New Life –</a:t>
            </a:r>
          </a:p>
          <a:p>
            <a:pPr lvl="1"/>
            <a:r>
              <a:rPr lang="en-US" dirty="0" smtClean="0"/>
              <a:t>The African American slaves have spent their whole lives working for someone. Now they must decide what to do with their lives and how to survive. </a:t>
            </a:r>
          </a:p>
          <a:p>
            <a:pPr lvl="1"/>
            <a:r>
              <a:rPr lang="en-US" i="1" dirty="0" smtClean="0"/>
              <a:t>Freedman’s Bureau </a:t>
            </a:r>
            <a:r>
              <a:rPr lang="en-US" dirty="0" smtClean="0"/>
              <a:t>– Helped former slaves by providing schools, food, shelter, and medicine. </a:t>
            </a:r>
            <a:endParaRPr lang="en-US" dirty="0"/>
          </a:p>
        </p:txBody>
      </p:sp>
      <p:sp>
        <p:nvSpPr>
          <p:cNvPr id="4" name="Title 1"/>
          <p:cNvSpPr>
            <a:spLocks noGrp="1"/>
          </p:cNvSpPr>
          <p:nvPr>
            <p:ph type="title"/>
          </p:nvPr>
        </p:nvSpPr>
        <p:spPr>
          <a:xfrm>
            <a:off x="398106" y="4665"/>
            <a:ext cx="8229600" cy="1143000"/>
          </a:xfrm>
        </p:spPr>
        <p:txBody>
          <a:bodyPr/>
          <a:lstStyle/>
          <a:p>
            <a:r>
              <a:rPr lang="en-US" dirty="0">
                <a:solidFill>
                  <a:schemeClr val="bg1">
                    <a:lumMod val="95000"/>
                    <a:lumOff val="5000"/>
                  </a:schemeClr>
                </a:solidFill>
              </a:rPr>
              <a:t>The Civil War</a:t>
            </a:r>
            <a:endParaRPr lang="en-US" dirty="0"/>
          </a:p>
        </p:txBody>
      </p:sp>
      <p:pic>
        <p:nvPicPr>
          <p:cNvPr id="1026" name="Picture 2" descr="File:Freedman's bureau.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3578372"/>
            <a:ext cx="4114800" cy="3248526"/>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jackiewhiting.net/ap/Reconstruction/freedmens_school.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724399" y="3579927"/>
            <a:ext cx="4257675" cy="31146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045763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0" y="1600200"/>
            <a:ext cx="8229600" cy="4709160"/>
          </a:xfrm>
        </p:spPr>
        <p:txBody>
          <a:bodyPr/>
          <a:lstStyle/>
          <a:p>
            <a:r>
              <a:rPr lang="en-US" dirty="0" smtClean="0"/>
              <a:t>PA’s Contributions – </a:t>
            </a:r>
          </a:p>
          <a:p>
            <a:pPr lvl="1"/>
            <a:r>
              <a:rPr lang="en-US" dirty="0" smtClean="0"/>
              <a:t>Troops</a:t>
            </a:r>
          </a:p>
          <a:p>
            <a:pPr lvl="1"/>
            <a:r>
              <a:rPr lang="en-US" dirty="0" smtClean="0"/>
              <a:t>Supplies</a:t>
            </a:r>
          </a:p>
          <a:p>
            <a:pPr lvl="1"/>
            <a:r>
              <a:rPr lang="en-US" dirty="0" smtClean="0"/>
              <a:t>Chambersburg</a:t>
            </a:r>
          </a:p>
          <a:p>
            <a:pPr lvl="1"/>
            <a:r>
              <a:rPr lang="en-US" dirty="0" smtClean="0"/>
              <a:t>Gettysburg</a:t>
            </a:r>
          </a:p>
          <a:p>
            <a:pPr lvl="1"/>
            <a:r>
              <a:rPr lang="en-US" dirty="0" smtClean="0"/>
              <a:t>Famous Pennsylvanians</a:t>
            </a:r>
            <a:endParaRPr lang="en-US" dirty="0"/>
          </a:p>
        </p:txBody>
      </p:sp>
      <p:pic>
        <p:nvPicPr>
          <p:cNvPr id="11268" name="Picture 4" descr="http://www.gettysburgaddress.com/GIFS/lincolnfight.jpg"/>
          <p:cNvPicPr>
            <a:picLocks noChangeAspect="1" noChangeArrowheads="1"/>
          </p:cNvPicPr>
          <p:nvPr/>
        </p:nvPicPr>
        <p:blipFill>
          <a:blip r:embed="rId3" cstate="print"/>
          <a:srcRect/>
          <a:stretch>
            <a:fillRect/>
          </a:stretch>
        </p:blipFill>
        <p:spPr bwMode="auto">
          <a:xfrm>
            <a:off x="4419600" y="1752600"/>
            <a:ext cx="4457700" cy="4457700"/>
          </a:xfrm>
          <a:prstGeom prst="rect">
            <a:avLst/>
          </a:prstGeom>
          <a:noFill/>
        </p:spPr>
      </p:pic>
    </p:spTree>
    <p:extLst>
      <p:ext uri="{BB962C8B-B14F-4D97-AF65-F5344CB8AC3E}">
        <p14:creationId xmlns="" xmlns:p14="http://schemas.microsoft.com/office/powerpoint/2010/main" val="44528577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0" y="685800"/>
            <a:ext cx="8229600" cy="4709160"/>
          </a:xfrm>
        </p:spPr>
        <p:txBody>
          <a:bodyPr/>
          <a:lstStyle/>
          <a:p>
            <a:r>
              <a:rPr lang="en-US" b="1" u="sng" dirty="0" smtClean="0"/>
              <a:t>Troops –</a:t>
            </a:r>
          </a:p>
          <a:p>
            <a:pPr lvl="1"/>
            <a:r>
              <a:rPr lang="en-US" dirty="0" smtClean="0"/>
              <a:t>Called for 14,000 troops to enlist and PA got 30,000</a:t>
            </a:r>
          </a:p>
          <a:p>
            <a:pPr lvl="2"/>
            <a:r>
              <a:rPr lang="en-US" dirty="0" smtClean="0"/>
              <a:t>This led to the Pennsylvania Reserves</a:t>
            </a:r>
          </a:p>
          <a:p>
            <a:pPr lvl="2"/>
            <a:r>
              <a:rPr lang="en-US" dirty="0" smtClean="0"/>
              <a:t> </a:t>
            </a:r>
            <a:r>
              <a:rPr lang="en-US" dirty="0"/>
              <a:t>500 PA Troops were the “First Defenders” in Washington, DC</a:t>
            </a:r>
            <a:r>
              <a:rPr lang="en-US" dirty="0" smtClean="0"/>
              <a:t>.</a:t>
            </a:r>
          </a:p>
          <a:p>
            <a:pPr lvl="2"/>
            <a:r>
              <a:rPr lang="en-US" dirty="0" smtClean="0"/>
              <a:t>1/6</a:t>
            </a:r>
            <a:r>
              <a:rPr lang="en-US" baseline="30000" dirty="0" smtClean="0"/>
              <a:t>TH</a:t>
            </a:r>
            <a:r>
              <a:rPr lang="en-US" dirty="0" smtClean="0"/>
              <a:t>  of the Army came from PA</a:t>
            </a:r>
          </a:p>
          <a:p>
            <a:pPr lvl="2"/>
            <a:r>
              <a:rPr lang="en-US" dirty="0" smtClean="0"/>
              <a:t>Quakers, Mennonites, and Dunkards pay $300 to avoid the draft. </a:t>
            </a:r>
            <a:endParaRPr lang="en-US" dirty="0"/>
          </a:p>
          <a:p>
            <a:pPr marL="905256" lvl="2" indent="0">
              <a:buNone/>
            </a:pPr>
            <a:endParaRPr lang="en-US" b="1" u="sng" dirty="0"/>
          </a:p>
        </p:txBody>
      </p:sp>
      <p:pic>
        <p:nvPicPr>
          <p:cNvPr id="10244" name="Picture 4" descr="http://www.61stpvi.org/_/rsrc/1267912387501/index/pa61flag.gif"/>
          <p:cNvPicPr>
            <a:picLocks noChangeAspect="1" noChangeArrowheads="1"/>
          </p:cNvPicPr>
          <p:nvPr/>
        </p:nvPicPr>
        <p:blipFill>
          <a:blip r:embed="rId3" cstate="print"/>
          <a:srcRect/>
          <a:stretch>
            <a:fillRect/>
          </a:stretch>
        </p:blipFill>
        <p:spPr bwMode="auto">
          <a:xfrm>
            <a:off x="5334000" y="3657600"/>
            <a:ext cx="3314700" cy="3033795"/>
          </a:xfrm>
          <a:prstGeom prst="rect">
            <a:avLst/>
          </a:prstGeom>
          <a:noFill/>
        </p:spPr>
      </p:pic>
      <p:pic>
        <p:nvPicPr>
          <p:cNvPr id="10246" name="Picture 6" descr="http://www.librarycompany.org/mcallister/img/img_index/P-9177-17WilliamPenn.jpg"/>
          <p:cNvPicPr>
            <a:picLocks noChangeAspect="1" noChangeArrowheads="1"/>
          </p:cNvPicPr>
          <p:nvPr/>
        </p:nvPicPr>
        <p:blipFill>
          <a:blip r:embed="rId4" cstate="print"/>
          <a:srcRect/>
          <a:stretch>
            <a:fillRect/>
          </a:stretch>
        </p:blipFill>
        <p:spPr bwMode="auto">
          <a:xfrm>
            <a:off x="838200" y="3886200"/>
            <a:ext cx="3289454" cy="2847175"/>
          </a:xfrm>
          <a:prstGeom prst="rect">
            <a:avLst/>
          </a:prstGeom>
          <a:noFill/>
        </p:spPr>
      </p:pic>
    </p:spTree>
    <p:extLst>
      <p:ext uri="{BB962C8B-B14F-4D97-AF65-F5344CB8AC3E}">
        <p14:creationId xmlns="" xmlns:p14="http://schemas.microsoft.com/office/powerpoint/2010/main" val="2764054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4953000" y="6477000"/>
            <a:ext cx="4191000" cy="381000"/>
          </a:xfrm>
        </p:spPr>
        <p:txBody>
          <a:bodyPr>
            <a:normAutofit/>
          </a:bodyPr>
          <a:lstStyle/>
          <a:p>
            <a:r>
              <a:rPr lang="en-US" sz="800" dirty="0" smtClean="0">
                <a:hlinkClick r:id="rId3"/>
              </a:rPr>
              <a:t>http://explorepahistory.com/story.php?storyId=1-9-6&amp;videoId=1-6-3</a:t>
            </a:r>
            <a:endParaRPr lang="en-US" sz="800" dirty="0"/>
          </a:p>
        </p:txBody>
      </p:sp>
      <p:pic>
        <p:nvPicPr>
          <p:cNvPr id="21506" name="Picture 2" descr="forts-fr2.jpg"/>
          <p:cNvPicPr>
            <a:picLocks noChangeAspect="1" noChangeArrowheads="1"/>
          </p:cNvPicPr>
          <p:nvPr/>
        </p:nvPicPr>
        <p:blipFill>
          <a:blip r:embed="rId4" cstate="print"/>
          <a:srcRect/>
          <a:stretch>
            <a:fillRect/>
          </a:stretch>
        </p:blipFill>
        <p:spPr bwMode="auto">
          <a:xfrm>
            <a:off x="1676400" y="1295400"/>
            <a:ext cx="5562600" cy="4849805"/>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lstStyle/>
          <a:p>
            <a:r>
              <a:rPr lang="en-US" b="1" u="sng" dirty="0" smtClean="0"/>
              <a:t>Supplies – </a:t>
            </a:r>
          </a:p>
          <a:p>
            <a:pPr lvl="1"/>
            <a:r>
              <a:rPr lang="en-US" dirty="0" smtClean="0"/>
              <a:t>Munitions, Clothing, Canned Goods, Tents, Blankets, Coal</a:t>
            </a:r>
          </a:p>
          <a:p>
            <a:pPr lvl="1"/>
            <a:r>
              <a:rPr lang="en-US" dirty="0" smtClean="0"/>
              <a:t>6 New Ironworks in PA</a:t>
            </a:r>
          </a:p>
          <a:p>
            <a:pPr lvl="1"/>
            <a:r>
              <a:rPr lang="en-US" dirty="0" smtClean="0"/>
              <a:t>Coal Mines made great gains</a:t>
            </a:r>
          </a:p>
          <a:p>
            <a:pPr lvl="1"/>
            <a:r>
              <a:rPr lang="en-US" dirty="0" smtClean="0"/>
              <a:t>Textile production increased</a:t>
            </a:r>
          </a:p>
          <a:p>
            <a:pPr lvl="1"/>
            <a:r>
              <a:rPr lang="en-US" dirty="0" smtClean="0"/>
              <a:t>New Rails were laid</a:t>
            </a:r>
          </a:p>
          <a:p>
            <a:pPr lvl="1"/>
            <a:r>
              <a:rPr lang="en-US" dirty="0" smtClean="0"/>
              <a:t>15 inch Rifled Cannon was produced at the Ft. Pitt Foundry. It was the world’s largest cannon. </a:t>
            </a:r>
          </a:p>
          <a:p>
            <a:pPr lvl="1"/>
            <a:r>
              <a:rPr lang="en-US" dirty="0" smtClean="0"/>
              <a:t>Riverboats from Pittsburgh attacked towns on the Mississippi</a:t>
            </a:r>
            <a:endParaRPr lang="en-US" dirty="0"/>
          </a:p>
        </p:txBody>
      </p:sp>
    </p:spTree>
    <p:extLst>
      <p:ext uri="{BB962C8B-B14F-4D97-AF65-F5344CB8AC3E}">
        <p14:creationId xmlns="" xmlns:p14="http://schemas.microsoft.com/office/powerpoint/2010/main" val="5920394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http://iagenweb.org/civilwar/regiment/infantry/15th/mardis/riverboats.jpg"/>
          <p:cNvPicPr>
            <a:picLocks noChangeAspect="1" noChangeArrowheads="1"/>
          </p:cNvPicPr>
          <p:nvPr/>
        </p:nvPicPr>
        <p:blipFill>
          <a:blip r:embed="rId3" cstate="print"/>
          <a:srcRect/>
          <a:stretch>
            <a:fillRect/>
          </a:stretch>
        </p:blipFill>
        <p:spPr bwMode="auto">
          <a:xfrm>
            <a:off x="228600" y="2667000"/>
            <a:ext cx="4876801" cy="3851342"/>
          </a:xfrm>
          <a:prstGeom prst="rect">
            <a:avLst/>
          </a:prstGeom>
          <a:noFill/>
        </p:spPr>
      </p:pic>
      <p:pic>
        <p:nvPicPr>
          <p:cNvPr id="168964" name="Picture 4" descr="http://files.pittsburghlive.com/photos/2008-07-12/0713-pitthist2-a.jpg"/>
          <p:cNvPicPr>
            <a:picLocks noChangeAspect="1" noChangeArrowheads="1"/>
          </p:cNvPicPr>
          <p:nvPr/>
        </p:nvPicPr>
        <p:blipFill>
          <a:blip r:embed="rId4" cstate="print"/>
          <a:srcRect/>
          <a:stretch>
            <a:fillRect/>
          </a:stretch>
        </p:blipFill>
        <p:spPr bwMode="auto">
          <a:xfrm>
            <a:off x="4648200" y="152400"/>
            <a:ext cx="4286250" cy="3086101"/>
          </a:xfrm>
          <a:prstGeom prst="rect">
            <a:avLst/>
          </a:prstGeom>
          <a:noFill/>
        </p:spPr>
      </p:pic>
      <p:pic>
        <p:nvPicPr>
          <p:cNvPr id="168966" name="Picture 6" descr="http://media.washtimes.com/media/community/photos/blog/entries/2010/04/12/coal-mine-600_s640x427.jpg?73b8e21685896c3f2859310aaa5adb253919b641"/>
          <p:cNvPicPr>
            <a:picLocks noChangeAspect="1" noChangeArrowheads="1"/>
          </p:cNvPicPr>
          <p:nvPr/>
        </p:nvPicPr>
        <p:blipFill>
          <a:blip r:embed="rId5" cstate="print"/>
          <a:srcRect/>
          <a:stretch>
            <a:fillRect/>
          </a:stretch>
        </p:blipFill>
        <p:spPr bwMode="auto">
          <a:xfrm>
            <a:off x="5410200" y="3733800"/>
            <a:ext cx="3505200" cy="2336800"/>
          </a:xfrm>
          <a:prstGeom prst="rect">
            <a:avLst/>
          </a:prstGeom>
          <a:noFill/>
        </p:spPr>
      </p:pic>
      <p:pic>
        <p:nvPicPr>
          <p:cNvPr id="168968" name="Picture 8" descr="http://www.freedomandunity.org/1800s/images/laying_track.gif"/>
          <p:cNvPicPr>
            <a:picLocks noChangeAspect="1" noChangeArrowheads="1"/>
          </p:cNvPicPr>
          <p:nvPr/>
        </p:nvPicPr>
        <p:blipFill>
          <a:blip r:embed="rId6" cstate="print"/>
          <a:srcRect/>
          <a:stretch>
            <a:fillRect/>
          </a:stretch>
        </p:blipFill>
        <p:spPr bwMode="auto">
          <a:xfrm>
            <a:off x="457200" y="228600"/>
            <a:ext cx="3751203" cy="2209800"/>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5105400" cy="1143000"/>
          </a:xfrm>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0" y="2148840"/>
            <a:ext cx="8229600" cy="4709160"/>
          </a:xfrm>
        </p:spPr>
        <p:txBody>
          <a:bodyPr>
            <a:normAutofit lnSpcReduction="10000"/>
          </a:bodyPr>
          <a:lstStyle/>
          <a:p>
            <a:r>
              <a:rPr lang="en-US" b="1" u="sng" dirty="0" smtClean="0"/>
              <a:t>Chambersburg –  </a:t>
            </a:r>
          </a:p>
          <a:p>
            <a:pPr lvl="1"/>
            <a:r>
              <a:rPr lang="en-US" u="sng" dirty="0" smtClean="0"/>
              <a:t>October 10, 1862 – </a:t>
            </a:r>
            <a:r>
              <a:rPr lang="en-US" dirty="0" smtClean="0"/>
              <a:t>General J.E.B. Stewart of the South marches into Chambersburg and loots the town and burns down the railroad depot. However, he doesn’t carry out his orders to destroy a railroad bridge. </a:t>
            </a:r>
          </a:p>
          <a:p>
            <a:pPr lvl="1"/>
            <a:r>
              <a:rPr lang="en-US" u="sng" dirty="0" smtClean="0"/>
              <a:t>July 29, 1864 –</a:t>
            </a:r>
            <a:r>
              <a:rPr lang="en-US" dirty="0" smtClean="0"/>
              <a:t> Confederates march into Chambersburg and demand a ransom. The citizens of the town would not pay it. As a result the Confederates burned the town, making over 3,000 people homeless. </a:t>
            </a:r>
          </a:p>
          <a:p>
            <a:pPr lvl="1"/>
            <a:r>
              <a:rPr lang="en-US" dirty="0" smtClean="0"/>
              <a:t>After the war there was over 3 million dollars paid to Southern PA from the PA State Claim Bureau.</a:t>
            </a:r>
            <a:endParaRPr lang="en-US" dirty="0"/>
          </a:p>
        </p:txBody>
      </p:sp>
      <p:pic>
        <p:nvPicPr>
          <p:cNvPr id="8194" name="Picture 2" descr="http://paw.princeton.edu/issues/2011/03/23/pages/4092/LIVE.CivilWar_Chambersburg.jpg"/>
          <p:cNvPicPr>
            <a:picLocks noChangeAspect="1" noChangeArrowheads="1"/>
          </p:cNvPicPr>
          <p:nvPr/>
        </p:nvPicPr>
        <p:blipFill>
          <a:blip r:embed="rId3" cstate="print"/>
          <a:srcRect/>
          <a:stretch>
            <a:fillRect/>
          </a:stretch>
        </p:blipFill>
        <p:spPr bwMode="auto">
          <a:xfrm>
            <a:off x="5257800" y="228600"/>
            <a:ext cx="2781916" cy="2390020"/>
          </a:xfrm>
          <a:prstGeom prst="rect">
            <a:avLst/>
          </a:prstGeom>
          <a:noFill/>
        </p:spPr>
      </p:pic>
    </p:spTree>
    <p:extLst>
      <p:ext uri="{BB962C8B-B14F-4D97-AF65-F5344CB8AC3E}">
        <p14:creationId xmlns="" xmlns:p14="http://schemas.microsoft.com/office/powerpoint/2010/main" val="20729266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95800" cy="1143000"/>
          </a:xfrm>
        </p:spPr>
        <p:txBody>
          <a:bodyPr/>
          <a:lstStyle/>
          <a:p>
            <a:r>
              <a:rPr lang="en-US" dirty="0" smtClean="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152400" y="1295400"/>
            <a:ext cx="5257800" cy="5562600"/>
          </a:xfrm>
        </p:spPr>
        <p:txBody>
          <a:bodyPr>
            <a:normAutofit fontScale="92500"/>
          </a:bodyPr>
          <a:lstStyle/>
          <a:p>
            <a:r>
              <a:rPr lang="en-US" b="1" u="sng" dirty="0" smtClean="0"/>
              <a:t>Gettysburg – </a:t>
            </a:r>
            <a:r>
              <a:rPr lang="en-US" sz="2000" dirty="0" smtClean="0"/>
              <a:t>July 1</a:t>
            </a:r>
            <a:r>
              <a:rPr lang="en-US" sz="2000" baseline="30000" dirty="0" smtClean="0"/>
              <a:t>st</a:t>
            </a:r>
            <a:r>
              <a:rPr lang="en-US" sz="2000" dirty="0" smtClean="0"/>
              <a:t> - 3</a:t>
            </a:r>
            <a:r>
              <a:rPr lang="en-US" sz="2000" baseline="30000" dirty="0" smtClean="0"/>
              <a:t>rd</a:t>
            </a:r>
            <a:r>
              <a:rPr lang="en-US" sz="2000" dirty="0" smtClean="0"/>
              <a:t> 1863</a:t>
            </a:r>
          </a:p>
          <a:p>
            <a:pPr lvl="1"/>
            <a:r>
              <a:rPr lang="en-US" sz="2000" dirty="0" smtClean="0"/>
              <a:t>Confederate troops advanced into Northern</a:t>
            </a:r>
          </a:p>
          <a:p>
            <a:pPr lvl="1">
              <a:buNone/>
            </a:pPr>
            <a:r>
              <a:rPr lang="en-US" sz="2000" dirty="0" smtClean="0"/>
              <a:t>	territory in search of supplies, or food </a:t>
            </a:r>
          </a:p>
          <a:p>
            <a:pPr lvl="1">
              <a:buNone/>
            </a:pPr>
            <a:r>
              <a:rPr lang="en-US" sz="2000" dirty="0" smtClean="0"/>
              <a:t>	goods that might be taken from the farmland</a:t>
            </a:r>
          </a:p>
          <a:p>
            <a:pPr lvl="1">
              <a:buNone/>
            </a:pPr>
            <a:r>
              <a:rPr lang="en-US" sz="2000" dirty="0" smtClean="0"/>
              <a:t>	of PA. </a:t>
            </a:r>
          </a:p>
          <a:p>
            <a:pPr lvl="1">
              <a:buNone/>
            </a:pPr>
            <a:r>
              <a:rPr lang="en-US" sz="2000" dirty="0" smtClean="0"/>
              <a:t>* 	President Lincoln responded to this advance </a:t>
            </a:r>
          </a:p>
          <a:p>
            <a:pPr lvl="1">
              <a:buNone/>
            </a:pPr>
            <a:r>
              <a:rPr lang="en-US" sz="2000" dirty="0" smtClean="0"/>
              <a:t>	by sending Union troops into the region. </a:t>
            </a:r>
          </a:p>
          <a:p>
            <a:pPr lvl="1">
              <a:buNone/>
            </a:pPr>
            <a:r>
              <a:rPr lang="en-US" sz="2000" dirty="0" smtClean="0"/>
              <a:t>* 	Gettysburg is also the junction of several major roadways. The battle of Gettysburg was not planned for this site. It was by chance that the troops collided in this sleepy little town.</a:t>
            </a:r>
          </a:p>
          <a:p>
            <a:pPr>
              <a:buNone/>
            </a:pPr>
            <a:endParaRPr lang="en-US" dirty="0"/>
          </a:p>
        </p:txBody>
      </p:sp>
      <p:pic>
        <p:nvPicPr>
          <p:cNvPr id="192516" name="Picture 4" descr="http://upload.wikimedia.org/wikipedia/commons/thumb/9/9e/Gettysburg_Battle_Map_Day3.png/220px-Gettysburg_Battle_Map_Day3.png"/>
          <p:cNvPicPr>
            <a:picLocks noChangeAspect="1" noChangeArrowheads="1"/>
          </p:cNvPicPr>
          <p:nvPr/>
        </p:nvPicPr>
        <p:blipFill>
          <a:blip r:embed="rId3" cstate="print"/>
          <a:srcRect l="-1852" b="34866"/>
          <a:stretch>
            <a:fillRect/>
          </a:stretch>
        </p:blipFill>
        <p:spPr bwMode="auto">
          <a:xfrm>
            <a:off x="4800600" y="2743200"/>
            <a:ext cx="4191000" cy="3886200"/>
          </a:xfrm>
          <a:prstGeom prst="rect">
            <a:avLst/>
          </a:prstGeom>
          <a:noFill/>
        </p:spPr>
      </p:pic>
      <p:pic>
        <p:nvPicPr>
          <p:cNvPr id="192514" name="Picture 2" descr="http://www.eyewitnesstohistory.com/images/gb02.jpg"/>
          <p:cNvPicPr>
            <a:picLocks noChangeAspect="1" noChangeArrowheads="1"/>
          </p:cNvPicPr>
          <p:nvPr/>
        </p:nvPicPr>
        <p:blipFill>
          <a:blip r:embed="rId4" cstate="print"/>
          <a:srcRect r="4182" b="6061"/>
          <a:stretch>
            <a:fillRect/>
          </a:stretch>
        </p:blipFill>
        <p:spPr bwMode="auto">
          <a:xfrm>
            <a:off x="5029200" y="228600"/>
            <a:ext cx="3886200" cy="2362200"/>
          </a:xfrm>
          <a:prstGeom prst="rect">
            <a:avLst/>
          </a:prstGeom>
          <a:noFill/>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4876800" cy="1143000"/>
          </a:xfrm>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0" y="1828800"/>
            <a:ext cx="8839200" cy="4648200"/>
          </a:xfrm>
        </p:spPr>
        <p:txBody>
          <a:bodyPr>
            <a:normAutofit/>
          </a:bodyPr>
          <a:lstStyle/>
          <a:p>
            <a:r>
              <a:rPr lang="en-US" b="1" u="sng" dirty="0" smtClean="0"/>
              <a:t>Gettysburg – </a:t>
            </a:r>
            <a:r>
              <a:rPr lang="en-US" sz="2000" dirty="0" smtClean="0"/>
              <a:t>July 1</a:t>
            </a:r>
            <a:r>
              <a:rPr lang="en-US" sz="2000" baseline="30000" dirty="0" smtClean="0"/>
              <a:t>st</a:t>
            </a:r>
            <a:r>
              <a:rPr lang="en-US" sz="2000" dirty="0" smtClean="0"/>
              <a:t> - 3</a:t>
            </a:r>
            <a:r>
              <a:rPr lang="en-US" sz="2000" baseline="30000" dirty="0" smtClean="0"/>
              <a:t>rd</a:t>
            </a:r>
            <a:r>
              <a:rPr lang="en-US" sz="2000" dirty="0" smtClean="0"/>
              <a:t> 1863  </a:t>
            </a:r>
          </a:p>
          <a:p>
            <a:pPr lvl="1"/>
            <a:r>
              <a:rPr lang="en-US" dirty="0" smtClean="0"/>
              <a:t>Union Victory</a:t>
            </a:r>
          </a:p>
          <a:p>
            <a:pPr lvl="1"/>
            <a:r>
              <a:rPr lang="en-US" dirty="0" smtClean="0"/>
              <a:t>Confederates retreated and never recovered from this battle. It was a turning point in the war. </a:t>
            </a:r>
          </a:p>
          <a:p>
            <a:pPr lvl="1"/>
            <a:r>
              <a:rPr lang="en-US" dirty="0" smtClean="0"/>
              <a:t>The war continued for two more years. </a:t>
            </a:r>
          </a:p>
          <a:p>
            <a:pPr lvl="1"/>
            <a:r>
              <a:rPr lang="en-US" dirty="0" smtClean="0"/>
              <a:t>The South lost 28,000 men at this battle while the North lost 23, 000 men. </a:t>
            </a:r>
          </a:p>
          <a:p>
            <a:pPr lvl="1"/>
            <a:r>
              <a:rPr lang="en-US" dirty="0" smtClean="0"/>
              <a:t>This is the Bloodiest Battle on American Soil</a:t>
            </a:r>
          </a:p>
          <a:p>
            <a:pPr lvl="1"/>
            <a:r>
              <a:rPr lang="en-US" dirty="0" smtClean="0"/>
              <a:t>34,500 men from PA fought at Gettysburg</a:t>
            </a:r>
          </a:p>
        </p:txBody>
      </p:sp>
      <p:pic>
        <p:nvPicPr>
          <p:cNvPr id="7170" name="Picture 2" descr="http://edu.glogster.com/media/5/14/43/63/14436359.jpg"/>
          <p:cNvPicPr>
            <a:picLocks noChangeAspect="1" noChangeArrowheads="1"/>
          </p:cNvPicPr>
          <p:nvPr/>
        </p:nvPicPr>
        <p:blipFill>
          <a:blip r:embed="rId3" cstate="print"/>
          <a:srcRect/>
          <a:stretch>
            <a:fillRect/>
          </a:stretch>
        </p:blipFill>
        <p:spPr bwMode="auto">
          <a:xfrm>
            <a:off x="4762500" y="304800"/>
            <a:ext cx="4381500" cy="2336801"/>
          </a:xfrm>
          <a:prstGeom prst="rect">
            <a:avLst/>
          </a:prstGeom>
          <a:noFill/>
        </p:spPr>
      </p:pic>
    </p:spTree>
    <p:extLst>
      <p:ext uri="{BB962C8B-B14F-4D97-AF65-F5344CB8AC3E}">
        <p14:creationId xmlns="" xmlns:p14="http://schemas.microsoft.com/office/powerpoint/2010/main" val="31570332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600" y="0"/>
            <a:ext cx="3581400" cy="1143000"/>
          </a:xfrm>
        </p:spPr>
        <p:txBody>
          <a:bodyPr>
            <a:normAutofit fontScale="90000"/>
          </a:bodyPr>
          <a:lstStyle/>
          <a:p>
            <a:r>
              <a:rPr lang="en-US" dirty="0" smtClean="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0" y="457200"/>
            <a:ext cx="8229600" cy="2133600"/>
          </a:xfrm>
        </p:spPr>
        <p:txBody>
          <a:bodyPr>
            <a:normAutofit fontScale="92500" lnSpcReduction="20000"/>
          </a:bodyPr>
          <a:lstStyle/>
          <a:p>
            <a:r>
              <a:rPr lang="en-US" b="1" u="sng" dirty="0" smtClean="0"/>
              <a:t>Gettysburg –</a:t>
            </a:r>
            <a:endParaRPr lang="en-US" dirty="0" smtClean="0"/>
          </a:p>
          <a:p>
            <a:pPr lvl="1"/>
            <a:r>
              <a:rPr lang="en-US" dirty="0" smtClean="0"/>
              <a:t>The Union spent two days burying the dead. </a:t>
            </a:r>
          </a:p>
          <a:p>
            <a:pPr lvl="1"/>
            <a:r>
              <a:rPr lang="en-US" dirty="0" smtClean="0"/>
              <a:t>Almost every building in Gettysburg was transformed into hospitals . They continued to house the injured for weeks following the battle. </a:t>
            </a:r>
          </a:p>
          <a:p>
            <a:pPr lvl="1"/>
            <a:r>
              <a:rPr lang="en-US" dirty="0" smtClean="0"/>
              <a:t>Every farm field or garden in the town was destroyed. </a:t>
            </a:r>
          </a:p>
        </p:txBody>
      </p:sp>
      <p:pic>
        <p:nvPicPr>
          <p:cNvPr id="174082" name="Picture 2" descr="http://college.cengage.com/history/us/resources/shared/primary/source/images/gettysburg1.jpg"/>
          <p:cNvPicPr>
            <a:picLocks noChangeAspect="1" noChangeArrowheads="1"/>
          </p:cNvPicPr>
          <p:nvPr/>
        </p:nvPicPr>
        <p:blipFill>
          <a:blip r:embed="rId3" cstate="print"/>
          <a:srcRect l="6854" r="1300" b="8000"/>
          <a:stretch>
            <a:fillRect/>
          </a:stretch>
        </p:blipFill>
        <p:spPr bwMode="auto">
          <a:xfrm>
            <a:off x="3962400" y="3581400"/>
            <a:ext cx="4439478" cy="3048000"/>
          </a:xfrm>
          <a:prstGeom prst="rect">
            <a:avLst/>
          </a:prstGeom>
          <a:noFill/>
        </p:spPr>
      </p:pic>
      <p:pic>
        <p:nvPicPr>
          <p:cNvPr id="174084" name="Picture 4" descr="[Graphic] Photo 1a with link to higher quality photo.">
            <a:hlinkClick r:id="rId4"/>
          </p:cNvPr>
          <p:cNvPicPr>
            <a:picLocks noChangeAspect="1" noChangeArrowheads="1"/>
          </p:cNvPicPr>
          <p:nvPr/>
        </p:nvPicPr>
        <p:blipFill>
          <a:blip r:embed="rId5" cstate="print"/>
          <a:srcRect/>
          <a:stretch>
            <a:fillRect/>
          </a:stretch>
        </p:blipFill>
        <p:spPr bwMode="auto">
          <a:xfrm>
            <a:off x="5603340" y="2362200"/>
            <a:ext cx="3540660" cy="2352676"/>
          </a:xfrm>
          <a:prstGeom prst="rect">
            <a:avLst/>
          </a:prstGeom>
          <a:noFill/>
        </p:spPr>
      </p:pic>
      <p:pic>
        <p:nvPicPr>
          <p:cNvPr id="174086" name="Picture 6" descr="http://www.nps.gov/nr/twhp/wwwlps/lessons/44gettys/44images/44img1bbl.jpg"/>
          <p:cNvPicPr>
            <a:picLocks noChangeAspect="1" noChangeArrowheads="1"/>
          </p:cNvPicPr>
          <p:nvPr/>
        </p:nvPicPr>
        <p:blipFill>
          <a:blip r:embed="rId6" cstate="print"/>
          <a:srcRect/>
          <a:stretch>
            <a:fillRect/>
          </a:stretch>
        </p:blipFill>
        <p:spPr bwMode="auto">
          <a:xfrm>
            <a:off x="152400" y="3200400"/>
            <a:ext cx="4362450" cy="2914650"/>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8229600" cy="1143000"/>
          </a:xfrm>
        </p:spPr>
        <p:txBody>
          <a:bodyPr/>
          <a:lstStyle/>
          <a:p>
            <a:r>
              <a:rPr lang="en-US" dirty="0" smtClean="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lstStyle/>
          <a:p>
            <a:r>
              <a:rPr lang="en-US" b="1" u="sng" dirty="0" smtClean="0"/>
              <a:t>Gettysburg –</a:t>
            </a:r>
            <a:endParaRPr lang="en-US" dirty="0" smtClean="0"/>
          </a:p>
          <a:p>
            <a:pPr lvl="1"/>
            <a:r>
              <a:rPr lang="en-US" dirty="0" smtClean="0"/>
              <a:t>Later it was decided to dedicate a cemetery to those that died at Gettysburg. Lincoln gave a short and later very famous speech “The Gettysburg Address”.</a:t>
            </a:r>
          </a:p>
          <a:p>
            <a:endParaRPr lang="en-US" dirty="0"/>
          </a:p>
        </p:txBody>
      </p:sp>
      <p:pic>
        <p:nvPicPr>
          <p:cNvPr id="190466" name="Picture 2" descr="http://upload.wikimedia.org/wikipedia/commons/thumb/1/10/Lincolnatgettysburg.jpg/300px-Lincolnatgettysburg.jpg"/>
          <p:cNvPicPr>
            <a:picLocks noChangeAspect="1" noChangeArrowheads="1"/>
          </p:cNvPicPr>
          <p:nvPr/>
        </p:nvPicPr>
        <p:blipFill>
          <a:blip r:embed="rId3" cstate="print"/>
          <a:srcRect/>
          <a:stretch>
            <a:fillRect/>
          </a:stretch>
        </p:blipFill>
        <p:spPr bwMode="auto">
          <a:xfrm>
            <a:off x="685800" y="3276600"/>
            <a:ext cx="3048000" cy="3342641"/>
          </a:xfrm>
          <a:prstGeom prst="rect">
            <a:avLst/>
          </a:prstGeom>
          <a:noFill/>
        </p:spPr>
      </p:pic>
      <p:pic>
        <p:nvPicPr>
          <p:cNvPr id="190468" name="Picture 4" descr="http://t0.gstatic.com/images?q=tbn:ANd9GcSb5d76x5tJJrj1mUjTpZPaJTF8UU-NBVHDltHrvAZaRxNCQFbDus9iiT9iGg"/>
          <p:cNvPicPr>
            <a:picLocks noChangeAspect="1" noChangeArrowheads="1"/>
          </p:cNvPicPr>
          <p:nvPr/>
        </p:nvPicPr>
        <p:blipFill>
          <a:blip r:embed="rId4" cstate="print"/>
          <a:srcRect/>
          <a:stretch>
            <a:fillRect/>
          </a:stretch>
        </p:blipFill>
        <p:spPr bwMode="auto">
          <a:xfrm>
            <a:off x="4267200" y="3505200"/>
            <a:ext cx="4572000" cy="3070248"/>
          </a:xfrm>
          <a:prstGeom prst="rect">
            <a:avLst/>
          </a:prstGeom>
          <a:noFill/>
        </p:spPr>
      </p:pic>
      <p:pic>
        <p:nvPicPr>
          <p:cNvPr id="190470" name="Picture 6" descr="http://uspoliticsguide.com/images/lincoln_at_gettysburg.jpg"/>
          <p:cNvPicPr>
            <a:picLocks noChangeAspect="1" noChangeArrowheads="1"/>
          </p:cNvPicPr>
          <p:nvPr/>
        </p:nvPicPr>
        <p:blipFill>
          <a:blip r:embed="rId5" cstate="print"/>
          <a:srcRect/>
          <a:stretch>
            <a:fillRect/>
          </a:stretch>
        </p:blipFill>
        <p:spPr bwMode="auto">
          <a:xfrm>
            <a:off x="5105400" y="47387"/>
            <a:ext cx="3429000" cy="2132410"/>
          </a:xfrm>
          <a:prstGeom prst="rect">
            <a:avLst/>
          </a:prstGeom>
          <a:noFill/>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http://webs.rps205.com/curriculum/ssandvoc/images/BC725B89FC5C46C68F79E31F51B35006.png"/>
          <p:cNvPicPr>
            <a:picLocks noChangeAspect="1" noChangeArrowheads="1"/>
          </p:cNvPicPr>
          <p:nvPr/>
        </p:nvPicPr>
        <p:blipFill>
          <a:blip r:embed="rId3" cstate="print"/>
          <a:srcRect l="8824" t="8771" r="8823" b="10342"/>
          <a:stretch>
            <a:fillRect/>
          </a:stretch>
        </p:blipFill>
        <p:spPr bwMode="auto">
          <a:xfrm>
            <a:off x="1219200" y="0"/>
            <a:ext cx="6934200" cy="6851650"/>
          </a:xfrm>
          <a:prstGeom prst="rect">
            <a:avLst/>
          </a:prstGeom>
          <a:noFill/>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152400" y="1143000"/>
            <a:ext cx="8229600" cy="4709160"/>
          </a:xfrm>
        </p:spPr>
        <p:txBody>
          <a:bodyPr/>
          <a:lstStyle/>
          <a:p>
            <a:r>
              <a:rPr lang="en-US" u="sng" dirty="0" smtClean="0"/>
              <a:t>Famous Pennsylvanians – </a:t>
            </a:r>
          </a:p>
          <a:p>
            <a:pPr lvl="1"/>
            <a:r>
              <a:rPr lang="en-US" b="1" u="sng" dirty="0" smtClean="0"/>
              <a:t>Simon Cameron – </a:t>
            </a:r>
            <a:r>
              <a:rPr lang="en-US" dirty="0" smtClean="0"/>
              <a:t>Secretary of War</a:t>
            </a:r>
          </a:p>
          <a:p>
            <a:pPr lvl="1"/>
            <a:r>
              <a:rPr lang="en-US" b="1" u="sng" dirty="0" smtClean="0"/>
              <a:t>Thomas A. Sco</a:t>
            </a:r>
            <a:r>
              <a:rPr lang="en-US" dirty="0" smtClean="0"/>
              <a:t>tt – PA Railroad Company, Troop Transport, Assistant Secretary of War</a:t>
            </a:r>
          </a:p>
          <a:p>
            <a:pPr lvl="1"/>
            <a:r>
              <a:rPr lang="en-US" b="1" u="sng" dirty="0" smtClean="0"/>
              <a:t>Andrew Carnegie – </a:t>
            </a:r>
            <a:r>
              <a:rPr lang="en-US" dirty="0" smtClean="0"/>
              <a:t>Organized the Telegraph Lines</a:t>
            </a:r>
          </a:p>
          <a:p>
            <a:pPr lvl="1"/>
            <a:r>
              <a:rPr lang="en-US" b="1" u="sng" dirty="0" smtClean="0"/>
              <a:t>Jay Cooke – </a:t>
            </a:r>
            <a:r>
              <a:rPr lang="en-US" b="1" dirty="0" smtClean="0"/>
              <a:t>From </a:t>
            </a:r>
            <a:r>
              <a:rPr lang="en-US" dirty="0" smtClean="0"/>
              <a:t>Philadelphia, “Financier of the Union”, Sold bonds to help pay for the war (Targeted all Classes of Society)</a:t>
            </a:r>
            <a:endParaRPr lang="en-US" b="1" dirty="0" smtClean="0"/>
          </a:p>
          <a:p>
            <a:pPr marL="585216" lvl="1" indent="0">
              <a:buNone/>
            </a:pPr>
            <a:endParaRPr lang="en-US" dirty="0"/>
          </a:p>
        </p:txBody>
      </p:sp>
      <p:pic>
        <p:nvPicPr>
          <p:cNvPr id="6146" name="Picture 2" descr="http://upload.wikimedia.org/wikipedia/commons/thumb/0/09/Andrew_Carnegie,_three-quarter_length_portrait,_seated,_facing_slightly_left,_1913-crop.jpg/220px-Andrew_Carnegie,_three-quarter_length_portrait,_seated,_facing_slightly_left,_1913-crop.jpg"/>
          <p:cNvPicPr>
            <a:picLocks noChangeAspect="1" noChangeArrowheads="1"/>
          </p:cNvPicPr>
          <p:nvPr/>
        </p:nvPicPr>
        <p:blipFill>
          <a:blip r:embed="rId3" cstate="print"/>
          <a:srcRect/>
          <a:stretch>
            <a:fillRect/>
          </a:stretch>
        </p:blipFill>
        <p:spPr bwMode="auto">
          <a:xfrm>
            <a:off x="5029200" y="4648200"/>
            <a:ext cx="1607820" cy="2009775"/>
          </a:xfrm>
          <a:prstGeom prst="rect">
            <a:avLst/>
          </a:prstGeom>
          <a:noFill/>
        </p:spPr>
      </p:pic>
      <p:pic>
        <p:nvPicPr>
          <p:cNvPr id="6148" name="Picture 4" descr="http://upload.wikimedia.org/wikipedia/commons/thumb/0/04/SCameron.jpg/260px-SCameron.jpg"/>
          <p:cNvPicPr>
            <a:picLocks noChangeAspect="1" noChangeArrowheads="1"/>
          </p:cNvPicPr>
          <p:nvPr/>
        </p:nvPicPr>
        <p:blipFill>
          <a:blip r:embed="rId4" cstate="print"/>
          <a:srcRect/>
          <a:stretch>
            <a:fillRect/>
          </a:stretch>
        </p:blipFill>
        <p:spPr bwMode="auto">
          <a:xfrm>
            <a:off x="381000" y="4648200"/>
            <a:ext cx="1783773" cy="1962151"/>
          </a:xfrm>
          <a:prstGeom prst="rect">
            <a:avLst/>
          </a:prstGeom>
          <a:noFill/>
        </p:spPr>
      </p:pic>
      <p:pic>
        <p:nvPicPr>
          <p:cNvPr id="6150" name="Picture 6" descr="http://voteview.com/images/scott.gif"/>
          <p:cNvPicPr>
            <a:picLocks noChangeAspect="1" noChangeArrowheads="1"/>
          </p:cNvPicPr>
          <p:nvPr/>
        </p:nvPicPr>
        <p:blipFill>
          <a:blip r:embed="rId5" cstate="print"/>
          <a:srcRect/>
          <a:stretch>
            <a:fillRect/>
          </a:stretch>
        </p:blipFill>
        <p:spPr bwMode="auto">
          <a:xfrm>
            <a:off x="2667000" y="4648200"/>
            <a:ext cx="1706808" cy="1981200"/>
          </a:xfrm>
          <a:prstGeom prst="rect">
            <a:avLst/>
          </a:prstGeom>
          <a:noFill/>
        </p:spPr>
      </p:pic>
      <p:pic>
        <p:nvPicPr>
          <p:cNvPr id="6152" name="Picture 8" descr="http://creeksideartgallery.com/Images/Cooke/no._1_jay_cooke_portrait.jpg"/>
          <p:cNvPicPr>
            <a:picLocks noChangeAspect="1" noChangeArrowheads="1"/>
          </p:cNvPicPr>
          <p:nvPr/>
        </p:nvPicPr>
        <p:blipFill>
          <a:blip r:embed="rId6" cstate="print"/>
          <a:srcRect/>
          <a:stretch>
            <a:fillRect/>
          </a:stretch>
        </p:blipFill>
        <p:spPr bwMode="auto">
          <a:xfrm>
            <a:off x="7140920" y="4648200"/>
            <a:ext cx="1469679" cy="2061634"/>
          </a:xfrm>
          <a:prstGeom prst="rect">
            <a:avLst/>
          </a:prstGeom>
          <a:noFill/>
        </p:spPr>
      </p:pic>
    </p:spTree>
    <p:extLst>
      <p:ext uri="{BB962C8B-B14F-4D97-AF65-F5344CB8AC3E}">
        <p14:creationId xmlns="" xmlns:p14="http://schemas.microsoft.com/office/powerpoint/2010/main" val="20200781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a:xfrm>
            <a:off x="381000" y="1600200"/>
            <a:ext cx="8229600" cy="4709160"/>
          </a:xfrm>
        </p:spPr>
        <p:txBody>
          <a:bodyPr>
            <a:normAutofit lnSpcReduction="10000"/>
          </a:bodyPr>
          <a:lstStyle/>
          <a:p>
            <a:r>
              <a:rPr lang="en-US" b="1" u="sng" dirty="0" smtClean="0"/>
              <a:t>Andrew Curtin – </a:t>
            </a:r>
          </a:p>
          <a:p>
            <a:pPr lvl="1"/>
            <a:r>
              <a:rPr lang="en-US" dirty="0" smtClean="0"/>
              <a:t>Governor of Pennsylvania</a:t>
            </a:r>
            <a:endParaRPr lang="en-US" dirty="0"/>
          </a:p>
          <a:p>
            <a:pPr lvl="1"/>
            <a:r>
              <a:rPr lang="en-US" dirty="0" smtClean="0"/>
              <a:t>Spoke out against the right to secede</a:t>
            </a:r>
          </a:p>
          <a:p>
            <a:pPr lvl="1"/>
            <a:r>
              <a:rPr lang="en-US" dirty="0" smtClean="0"/>
              <a:t>Quieted the mobs in PA after the announcement came that no guns would be sent south. </a:t>
            </a:r>
          </a:p>
          <a:p>
            <a:pPr lvl="1"/>
            <a:r>
              <a:rPr lang="en-US" dirty="0" smtClean="0"/>
              <a:t>When he called for troops from PA and got more volunteers than needed, he channeled them into the Pennsylvania Reserves. </a:t>
            </a:r>
          </a:p>
          <a:p>
            <a:pPr lvl="1"/>
            <a:r>
              <a:rPr lang="en-US" dirty="0" smtClean="0"/>
              <a:t>Called together the other Governors of the Union and got them to back the Emancipation Proclamation. </a:t>
            </a:r>
          </a:p>
          <a:p>
            <a:pPr lvl="1"/>
            <a:r>
              <a:rPr lang="en-US" dirty="0" smtClean="0"/>
              <a:t>Suggested a cemetery for those killed at Gettysburg. </a:t>
            </a:r>
          </a:p>
        </p:txBody>
      </p:sp>
      <p:pic>
        <p:nvPicPr>
          <p:cNvPr id="5122" name="Picture 2" descr="http://hd.housedivided.dickinson.edu/files/images/HD_curtinAG2c.jpg"/>
          <p:cNvPicPr>
            <a:picLocks noChangeAspect="1" noChangeArrowheads="1"/>
          </p:cNvPicPr>
          <p:nvPr/>
        </p:nvPicPr>
        <p:blipFill>
          <a:blip r:embed="rId3" cstate="print"/>
          <a:srcRect/>
          <a:stretch>
            <a:fillRect/>
          </a:stretch>
        </p:blipFill>
        <p:spPr bwMode="auto">
          <a:xfrm>
            <a:off x="6553200" y="152400"/>
            <a:ext cx="2317750" cy="2781300"/>
          </a:xfrm>
          <a:prstGeom prst="rect">
            <a:avLst/>
          </a:prstGeom>
          <a:noFill/>
        </p:spPr>
      </p:pic>
    </p:spTree>
    <p:extLst>
      <p:ext uri="{BB962C8B-B14F-4D97-AF65-F5344CB8AC3E}">
        <p14:creationId xmlns="" xmlns:p14="http://schemas.microsoft.com/office/powerpoint/2010/main" val="507858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C00000"/>
                </a:solidFill>
                <a:latin typeface="Biondi" pitchFamily="2" charset="0"/>
              </a:rPr>
              <a:t>French and Indian War</a:t>
            </a:r>
            <a:endParaRPr lang="en-US" dirty="0"/>
          </a:p>
        </p:txBody>
      </p:sp>
      <p:sp>
        <p:nvSpPr>
          <p:cNvPr id="3" name="Content Placeholder 2"/>
          <p:cNvSpPr>
            <a:spLocks noGrp="1"/>
          </p:cNvSpPr>
          <p:nvPr>
            <p:ph idx="1"/>
          </p:nvPr>
        </p:nvSpPr>
        <p:spPr>
          <a:xfrm>
            <a:off x="228600" y="1143000"/>
            <a:ext cx="8229600" cy="4709160"/>
          </a:xfrm>
        </p:spPr>
        <p:txBody>
          <a:bodyPr/>
          <a:lstStyle/>
          <a:p>
            <a:r>
              <a:rPr lang="en-US" b="1" u="sng" dirty="0" smtClean="0"/>
              <a:t>EFFECTS: </a:t>
            </a:r>
          </a:p>
          <a:p>
            <a:pPr lvl="2"/>
            <a:r>
              <a:rPr lang="en-US" b="1" dirty="0" smtClean="0"/>
              <a:t>Territory changed hands</a:t>
            </a:r>
          </a:p>
          <a:p>
            <a:pPr lvl="2"/>
            <a:r>
              <a:rPr lang="en-US" b="1" dirty="0" smtClean="0"/>
              <a:t>Proclamation Line of 1763</a:t>
            </a:r>
          </a:p>
          <a:p>
            <a:pPr lvl="2"/>
            <a:endParaRPr lang="en-US" b="1" dirty="0"/>
          </a:p>
        </p:txBody>
      </p:sp>
      <p:pic>
        <p:nvPicPr>
          <p:cNvPr id="4" name="Picture 2" descr="http://missasmith.wikispaces.com/file/view/before_after_French_and_Indian_War_map.jpg/111073569/before_after_French_and_Indian_War_map.jpg"/>
          <p:cNvPicPr>
            <a:picLocks noChangeAspect="1" noChangeArrowheads="1"/>
          </p:cNvPicPr>
          <p:nvPr/>
        </p:nvPicPr>
        <p:blipFill>
          <a:blip r:embed="rId3" cstate="print"/>
          <a:srcRect/>
          <a:stretch>
            <a:fillRect/>
          </a:stretch>
        </p:blipFill>
        <p:spPr bwMode="auto">
          <a:xfrm>
            <a:off x="1752600" y="2572511"/>
            <a:ext cx="5791200" cy="4285489"/>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lumOff val="5000"/>
                  </a:schemeClr>
                </a:solidFill>
              </a:rPr>
              <a:t>The Civil War</a:t>
            </a:r>
            <a:endParaRPr lang="en-US" dirty="0"/>
          </a:p>
        </p:txBody>
      </p:sp>
      <p:sp>
        <p:nvSpPr>
          <p:cNvPr id="3" name="Content Placeholder 2"/>
          <p:cNvSpPr>
            <a:spLocks noGrp="1"/>
          </p:cNvSpPr>
          <p:nvPr>
            <p:ph idx="1"/>
          </p:nvPr>
        </p:nvSpPr>
        <p:spPr/>
        <p:txBody>
          <a:bodyPr>
            <a:normAutofit lnSpcReduction="10000"/>
          </a:bodyPr>
          <a:lstStyle/>
          <a:p>
            <a:r>
              <a:rPr lang="en-US" b="1" u="sng" dirty="0" smtClean="0"/>
              <a:t>George McClellan – </a:t>
            </a:r>
          </a:p>
          <a:p>
            <a:pPr lvl="1"/>
            <a:r>
              <a:rPr lang="en-US" dirty="0" smtClean="0"/>
              <a:t>Born in Philadelphia</a:t>
            </a:r>
          </a:p>
          <a:p>
            <a:pPr lvl="1"/>
            <a:r>
              <a:rPr lang="en-US" dirty="0" smtClean="0"/>
              <a:t>Fought in the Mexican American War</a:t>
            </a:r>
          </a:p>
          <a:p>
            <a:pPr lvl="1"/>
            <a:r>
              <a:rPr lang="en-US" dirty="0" smtClean="0"/>
              <a:t>Lead the Union Army of the Potomac</a:t>
            </a:r>
          </a:p>
          <a:p>
            <a:pPr lvl="1"/>
            <a:r>
              <a:rPr lang="en-US" dirty="0" smtClean="0"/>
              <a:t>Supreme Commander of the United States Army</a:t>
            </a:r>
          </a:p>
          <a:p>
            <a:pPr lvl="1"/>
            <a:r>
              <a:rPr lang="en-US" dirty="0" smtClean="0"/>
              <a:t>Called a Weak Leader</a:t>
            </a:r>
          </a:p>
          <a:p>
            <a:pPr lvl="1"/>
            <a:r>
              <a:rPr lang="en-US" dirty="0" smtClean="0"/>
              <a:t>Lost his position as Supreme Commander when he failed to chase the Confederates after The Battle of Antietam. </a:t>
            </a:r>
          </a:p>
          <a:p>
            <a:pPr lvl="1"/>
            <a:r>
              <a:rPr lang="en-US" dirty="0" smtClean="0"/>
              <a:t>Lincoln is quoted as saying ”My dear McClellan, if you don’t want to use the army, I should like to borrow it for awhile.” </a:t>
            </a:r>
          </a:p>
          <a:p>
            <a:pPr lvl="1"/>
            <a:endParaRPr lang="en-US" b="1" u="sng" dirty="0" smtClean="0"/>
          </a:p>
          <a:p>
            <a:pPr lvl="1"/>
            <a:endParaRPr lang="en-US" b="1" u="sng" dirty="0"/>
          </a:p>
        </p:txBody>
      </p:sp>
      <p:pic>
        <p:nvPicPr>
          <p:cNvPr id="4098" name="Picture 2" descr="http://www.spartacus.schoolnet.co.uk/USACWmcclellan.jpg"/>
          <p:cNvPicPr>
            <a:picLocks noChangeAspect="1" noChangeArrowheads="1"/>
          </p:cNvPicPr>
          <p:nvPr/>
        </p:nvPicPr>
        <p:blipFill>
          <a:blip r:embed="rId3" cstate="print"/>
          <a:srcRect/>
          <a:stretch>
            <a:fillRect/>
          </a:stretch>
        </p:blipFill>
        <p:spPr bwMode="auto">
          <a:xfrm>
            <a:off x="6858000" y="457200"/>
            <a:ext cx="1800225" cy="2635531"/>
          </a:xfrm>
          <a:prstGeom prst="rect">
            <a:avLst/>
          </a:prstGeom>
          <a:noFill/>
        </p:spPr>
      </p:pic>
    </p:spTree>
    <p:extLst>
      <p:ext uri="{BB962C8B-B14F-4D97-AF65-F5344CB8AC3E}">
        <p14:creationId xmlns="" xmlns:p14="http://schemas.microsoft.com/office/powerpoint/2010/main" val="41276824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Wars and PA</a:t>
            </a:r>
            <a:endParaRPr lang="en-US" dirty="0">
              <a:solidFill>
                <a:schemeClr val="tx1"/>
              </a:solidFill>
            </a:endParaRPr>
          </a:p>
        </p:txBody>
      </p:sp>
      <p:sp>
        <p:nvSpPr>
          <p:cNvPr id="3" name="Content Placeholder 2"/>
          <p:cNvSpPr>
            <a:spLocks noGrp="1"/>
          </p:cNvSpPr>
          <p:nvPr>
            <p:ph idx="1"/>
          </p:nvPr>
        </p:nvSpPr>
        <p:spPr/>
        <p:txBody>
          <a:bodyPr/>
          <a:lstStyle/>
          <a:p>
            <a:pPr>
              <a:buNone/>
            </a:pPr>
            <a:r>
              <a:rPr lang="en-US" dirty="0" smtClean="0"/>
              <a:t>			The French and Indian War</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lgn="ctr">
              <a:buNone/>
            </a:pPr>
            <a:r>
              <a:rPr lang="en-US" dirty="0" smtClean="0"/>
              <a:t>The American Revolution</a:t>
            </a:r>
          </a:p>
          <a:p>
            <a:pPr>
              <a:buNone/>
            </a:pPr>
            <a:endParaRPr lang="en-US" dirty="0"/>
          </a:p>
        </p:txBody>
      </p:sp>
      <p:sp>
        <p:nvSpPr>
          <p:cNvPr id="5" name="Down Arrow Callout 4"/>
          <p:cNvSpPr/>
          <p:nvPr/>
        </p:nvSpPr>
        <p:spPr>
          <a:xfrm>
            <a:off x="457200" y="2133600"/>
            <a:ext cx="8534400" cy="2971800"/>
          </a:xfrm>
          <a:prstGeom prst="downArrowCallout">
            <a:avLst/>
          </a:prstGeom>
          <a:solidFill>
            <a:schemeClr val="accent6">
              <a:lumMod val="60000"/>
              <a:lumOff val="40000"/>
              <a:alpha val="9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The French and Indian War led to the American Revolution because of the high cost of war. The British needed to pay for such a costly war so they imposed high taxes on the colonist. This led to the colonist feeling that they were being treated unfairly. That feeling helped lead to the struggle for independence. </a:t>
            </a:r>
            <a:endParaRPr lang="en-US" sz="2000" dirty="0">
              <a:solidFill>
                <a:schemeClr val="bg1"/>
              </a:solidFill>
            </a:endParaRPr>
          </a:p>
        </p:txBody>
      </p:sp>
    </p:spTree>
    <p:extLst>
      <p:ext uri="{BB962C8B-B14F-4D97-AF65-F5344CB8AC3E}">
        <p14:creationId xmlns="" xmlns:p14="http://schemas.microsoft.com/office/powerpoint/2010/main" val="18190753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Wars and PA</a:t>
            </a:r>
            <a:endParaRPr lang="en-US" dirty="0"/>
          </a:p>
        </p:txBody>
      </p:sp>
      <p:sp>
        <p:nvSpPr>
          <p:cNvPr id="4" name="Content Placeholder 2"/>
          <p:cNvSpPr>
            <a:spLocks noGrp="1"/>
          </p:cNvSpPr>
          <p:nvPr>
            <p:ph idx="1"/>
          </p:nvPr>
        </p:nvSpPr>
        <p:spPr/>
        <p:txBody>
          <a:bodyPr/>
          <a:lstStyle/>
          <a:p>
            <a:pPr algn="ctr">
              <a:buNone/>
            </a:pPr>
            <a:r>
              <a:rPr lang="en-US" dirty="0" smtClean="0"/>
              <a:t> The American Revolution</a:t>
            </a:r>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en-US" dirty="0" smtClean="0"/>
              <a:t>The Whiskey Rebellion</a:t>
            </a:r>
            <a:endParaRPr lang="en-US" dirty="0"/>
          </a:p>
        </p:txBody>
      </p:sp>
      <p:sp>
        <p:nvSpPr>
          <p:cNvPr id="5" name="Down Arrow Callout 4"/>
          <p:cNvSpPr/>
          <p:nvPr/>
        </p:nvSpPr>
        <p:spPr>
          <a:xfrm>
            <a:off x="457200" y="2133600"/>
            <a:ext cx="8534400" cy="2971800"/>
          </a:xfrm>
          <a:prstGeom prst="downArrowCallout">
            <a:avLst/>
          </a:prstGeom>
          <a:solidFill>
            <a:schemeClr val="accent6">
              <a:lumMod val="60000"/>
              <a:lumOff val="40000"/>
              <a:alpha val="9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The American Revolution led to the Whiskey Rebellion because as a new country we were still testing the boundaries of our government. Citizens of the United States still had a desire to have independence and freedom to rule themselves. The Whiskey Rebellion was one example of people exerting that will. This also shows the power of our early government and the wise leadership of those in charge, i.e. George Washington. </a:t>
            </a:r>
            <a:endParaRPr lang="en-US" sz="2000" dirty="0">
              <a:solidFill>
                <a:schemeClr val="bg1"/>
              </a:solidFill>
            </a:endParaRPr>
          </a:p>
        </p:txBody>
      </p:sp>
    </p:spTree>
    <p:extLst>
      <p:ext uri="{BB962C8B-B14F-4D97-AF65-F5344CB8AC3E}">
        <p14:creationId xmlns="" xmlns:p14="http://schemas.microsoft.com/office/powerpoint/2010/main" val="346119204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304800"/>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w="6350">
                  <a:noFill/>
                </a:ln>
                <a:solidFill>
                  <a:schemeClr val="tx1"/>
                </a:solidFill>
                <a:effectLst>
                  <a:outerShdw blurRad="114300" dist="101600" dir="2700000" algn="tl" rotWithShape="0">
                    <a:srgbClr val="000000">
                      <a:alpha val="40000"/>
                    </a:srgbClr>
                  </a:outerShdw>
                </a:effectLst>
                <a:uLnTx/>
                <a:uFillTx/>
                <a:latin typeface="+mj-lt"/>
                <a:ea typeface="+mj-ea"/>
                <a:cs typeface="+mj-cs"/>
              </a:rPr>
              <a:t>Wars and PA</a:t>
            </a:r>
            <a:endPar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sp>
        <p:nvSpPr>
          <p:cNvPr id="5" name="Content Placeholder 2"/>
          <p:cNvSpPr txBox="1">
            <a:spLocks/>
          </p:cNvSpPr>
          <p:nvPr/>
        </p:nvSpPr>
        <p:spPr>
          <a:xfrm>
            <a:off x="457200" y="1600200"/>
            <a:ext cx="8229600" cy="4709160"/>
          </a:xfrm>
          <a:prstGeom prst="rect">
            <a:avLst/>
          </a:prstGeom>
        </p:spPr>
        <p:txBody>
          <a:bodyPr vert="horz">
            <a:normAutofit lnSpcReduction="100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			   The American Revolution</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lang="en-US" sz="2800" dirty="0" smtClean="0"/>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War of 1812</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Down Arrow Callout 5"/>
          <p:cNvSpPr/>
          <p:nvPr/>
        </p:nvSpPr>
        <p:spPr>
          <a:xfrm>
            <a:off x="457200" y="2133600"/>
            <a:ext cx="8534400" cy="3505200"/>
          </a:xfrm>
          <a:prstGeom prst="downArrowCallout">
            <a:avLst/>
          </a:prstGeom>
          <a:solidFill>
            <a:schemeClr val="accent6">
              <a:lumMod val="60000"/>
              <a:lumOff val="40000"/>
              <a:alpha val="9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The American Revolution led to the War of 1812 because England still was feeling the need to impose their will upon the American citizens. This can explain why this war is sometimes referred to as the Second Revolutionary War. By forcing American Sailors into service upon British ships the British were exerting their power over the U.S.A. The United States at this time was also in need of developing good trade practices to help boost their economy following the American Revolution. </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304800"/>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w="6350">
                  <a:noFill/>
                </a:ln>
                <a:solidFill>
                  <a:schemeClr val="tx1"/>
                </a:solidFill>
                <a:effectLst>
                  <a:outerShdw blurRad="114300" dist="101600" dir="2700000" algn="tl" rotWithShape="0">
                    <a:srgbClr val="000000">
                      <a:alpha val="40000"/>
                    </a:srgbClr>
                  </a:outerShdw>
                </a:effectLst>
                <a:uLnTx/>
                <a:uFillTx/>
                <a:latin typeface="+mj-lt"/>
                <a:ea typeface="+mj-ea"/>
                <a:cs typeface="+mj-cs"/>
              </a:rPr>
              <a:t>Wars and PA</a:t>
            </a:r>
            <a:endPar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sp>
        <p:nvSpPr>
          <p:cNvPr id="5" name="Content Placeholder 2"/>
          <p:cNvSpPr txBox="1">
            <a:spLocks/>
          </p:cNvSpPr>
          <p:nvPr/>
        </p:nvSpPr>
        <p:spPr>
          <a:xfrm>
            <a:off x="457200" y="1600200"/>
            <a:ext cx="8229600" cy="4709160"/>
          </a:xfrm>
          <a:prstGeom prst="rect">
            <a:avLst/>
          </a:prstGeom>
        </p:spPr>
        <p:txBody>
          <a:bodyPr vert="horz">
            <a:normAutofit lnSpcReduction="10000"/>
          </a:bodyPr>
          <a:lstStyle/>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   The War of 1812</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lang="en-US" sz="2800" dirty="0" smtClean="0"/>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Civil War</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Down Arrow Callout 5"/>
          <p:cNvSpPr/>
          <p:nvPr/>
        </p:nvSpPr>
        <p:spPr>
          <a:xfrm>
            <a:off x="457200" y="2133600"/>
            <a:ext cx="8534400" cy="3505200"/>
          </a:xfrm>
          <a:prstGeom prst="downArrowCallout">
            <a:avLst/>
          </a:prstGeom>
          <a:solidFill>
            <a:schemeClr val="accent6">
              <a:lumMod val="60000"/>
              <a:lumOff val="40000"/>
              <a:alpha val="9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The War of 1812 left New England States and Federalist Party quite unhappy. They felt that the war had been fought for nothing and their industries had been harmed the most. They were fighting for stronger state rights and even spoke of secession during this time. (They thought they could leave the U.S. and rejoin the side of the British.) All of these unsettled beliefs about State Rights vs. Federal Rights and secession would remerge in the 1850’s leading up to the Civil War. </a:t>
            </a:r>
            <a:endParaRPr lang="en-US" sz="2000" dirty="0">
              <a:solidFill>
                <a:schemeClr val="bg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17427</TotalTime>
  <Words>4313</Words>
  <Application>Microsoft Office PowerPoint</Application>
  <PresentationFormat>On-screen Show (4:3)</PresentationFormat>
  <Paragraphs>565</Paragraphs>
  <Slides>94</Slides>
  <Notes>86</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Apex</vt:lpstr>
      <vt:lpstr>Wars  and  Pennsylvania</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French and Indian War</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American Revolution  http://explorepahistory.com/media.php?videoId=1-6-4 </vt:lpstr>
      <vt:lpstr>The American Revolution</vt:lpstr>
      <vt:lpstr>The American Revolution</vt:lpstr>
      <vt:lpstr>The American Revolution</vt:lpstr>
      <vt:lpstr>The American Revolution</vt:lpstr>
      <vt:lpstr>The American Revolution</vt:lpstr>
      <vt:lpstr>The American Revolution</vt:lpstr>
      <vt:lpstr>The American Revolution</vt:lpstr>
      <vt:lpstr>The Whiskey Rebellion</vt:lpstr>
      <vt:lpstr>The Whiskey Rebellion</vt:lpstr>
      <vt:lpstr>The Whiskey Rebellion</vt:lpstr>
      <vt:lpstr>Slide 43</vt:lpstr>
      <vt:lpstr>The Whiskey Rebellion</vt:lpstr>
      <vt:lpstr>The Whiskey Rebellion</vt:lpstr>
      <vt:lpstr>The Whiskey Rebellion</vt:lpstr>
      <vt:lpstr>The Whiskey Rebellion</vt:lpstr>
      <vt:lpstr>The Whiskey Rebellion</vt:lpstr>
      <vt:lpstr>Slide 49</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War of 1812</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The Civil War</vt:lpstr>
      <vt:lpstr>Slide 81</vt:lpstr>
      <vt:lpstr>The Civil War</vt:lpstr>
      <vt:lpstr>The Civil War</vt:lpstr>
      <vt:lpstr>The Civil War</vt:lpstr>
      <vt:lpstr>The Civil War</vt:lpstr>
      <vt:lpstr>The Civil War</vt:lpstr>
      <vt:lpstr>Slide 87</vt:lpstr>
      <vt:lpstr>The Civil War</vt:lpstr>
      <vt:lpstr>The Civil War</vt:lpstr>
      <vt:lpstr>The Civil War</vt:lpstr>
      <vt:lpstr>Wars and PA</vt:lpstr>
      <vt:lpstr>Wars and PA</vt:lpstr>
      <vt:lpstr>Slide 93</vt:lpstr>
      <vt:lpstr>Slide 94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Wars  and  Pennsylvania</dc:title>
  <dc:creator>Litman Family</dc:creator>
  <cp:lastModifiedBy>cristin litman</cp:lastModifiedBy>
  <cp:revision>147</cp:revision>
  <dcterms:created xsi:type="dcterms:W3CDTF">2012-03-24T14:54:24Z</dcterms:created>
  <dcterms:modified xsi:type="dcterms:W3CDTF">2012-04-30T18:56:29Z</dcterms:modified>
</cp:coreProperties>
</file>